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charts/chart6.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Default Extension="sldx" ContentType="application/vnd.openxmlformats-officedocument.presentationml.slide"/>
  <Override PartName="/ppt/charts/chart1.xml" ContentType="application/vnd.openxmlformats-officedocument.drawingml.chart+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84" r:id="rId1"/>
  </p:sldMasterIdLst>
  <p:notesMasterIdLst>
    <p:notesMasterId r:id="rId33"/>
  </p:notesMasterIdLst>
  <p:handoutMasterIdLst>
    <p:handoutMasterId r:id="rId34"/>
  </p:handoutMasterIdLst>
  <p:sldIdLst>
    <p:sldId id="256" r:id="rId2"/>
    <p:sldId id="263" r:id="rId3"/>
    <p:sldId id="285" r:id="rId4"/>
    <p:sldId id="264" r:id="rId5"/>
    <p:sldId id="291" r:id="rId6"/>
    <p:sldId id="265" r:id="rId7"/>
    <p:sldId id="258" r:id="rId8"/>
    <p:sldId id="287" r:id="rId9"/>
    <p:sldId id="257" r:id="rId10"/>
    <p:sldId id="261" r:id="rId11"/>
    <p:sldId id="260" r:id="rId12"/>
    <p:sldId id="288" r:id="rId13"/>
    <p:sldId id="268" r:id="rId14"/>
    <p:sldId id="262" r:id="rId15"/>
    <p:sldId id="284" r:id="rId16"/>
    <p:sldId id="292" r:id="rId17"/>
    <p:sldId id="275" r:id="rId18"/>
    <p:sldId id="293" r:id="rId19"/>
    <p:sldId id="289" r:id="rId20"/>
    <p:sldId id="296" r:id="rId21"/>
    <p:sldId id="277" r:id="rId22"/>
    <p:sldId id="269" r:id="rId23"/>
    <p:sldId id="270" r:id="rId24"/>
    <p:sldId id="281" r:id="rId25"/>
    <p:sldId id="279" r:id="rId26"/>
    <p:sldId id="266" r:id="rId27"/>
    <p:sldId id="282" r:id="rId28"/>
    <p:sldId id="294" r:id="rId29"/>
    <p:sldId id="283" r:id="rId30"/>
    <p:sldId id="295" r:id="rId31"/>
    <p:sldId id="290" r:id="rId32"/>
  </p:sldIdLst>
  <p:sldSz cx="9144000" cy="6858000" type="screen4x3"/>
  <p:notesSz cx="6858000" cy="9144000"/>
  <p:custDataLst>
    <p:tags r:id="rId3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0854" autoAdjust="0"/>
  </p:normalViewPr>
  <p:slideViewPr>
    <p:cSldViewPr>
      <p:cViewPr>
        <p:scale>
          <a:sx n="100" d="100"/>
          <a:sy n="100" d="100"/>
        </p:scale>
        <p:origin x="-1314" y="-72"/>
      </p:cViewPr>
      <p:guideLst>
        <p:guide orient="horz" pos="2160"/>
        <p:guide pos="2880"/>
      </p:guideLst>
    </p:cSldViewPr>
  </p:slideViewPr>
  <p:outlineViewPr>
    <p:cViewPr>
      <p:scale>
        <a:sx n="33" d="100"/>
        <a:sy n="33" d="100"/>
      </p:scale>
      <p:origin x="0" y="133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3" d="100"/>
          <a:sy n="83" d="100"/>
        </p:scale>
        <p:origin x="-3192" y="-7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oleObject" Target="file:///C:\Documents%20and%20Settings\ziliu\Desktop\new%20char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ziliu\Desktop\new%20char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ziliu\Desktop\new%20chart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ziliu\Desktop\eager%20chart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Documents%20and%20Settings\ziliu\Desktop\new%20charts.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ziliu\Desktop\new%20chart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100 processes</a:t>
            </a:r>
          </a:p>
        </c:rich>
      </c:tx>
      <c:layout/>
    </c:title>
    <c:plotArea>
      <c:layout/>
      <c:lineChart>
        <c:grouping val="standard"/>
        <c:ser>
          <c:idx val="1"/>
          <c:order val="1"/>
          <c:tx>
            <c:strRef>
              <c:f>Sheet1!$BR$88</c:f>
              <c:strCache>
                <c:ptCount val="1"/>
                <c:pt idx="0">
                  <c:v>t1</c:v>
                </c:pt>
              </c:strCache>
            </c:strRef>
          </c:tx>
          <c:cat>
            <c:numRef>
              <c:f>Sheet1!$BQ$89:$BQ$96</c:f>
              <c:numCache>
                <c:formatCode>General</c:formatCode>
                <c:ptCount val="8"/>
                <c:pt idx="0">
                  <c:v>24</c:v>
                </c:pt>
                <c:pt idx="1">
                  <c:v>26</c:v>
                </c:pt>
                <c:pt idx="2">
                  <c:v>27</c:v>
                </c:pt>
                <c:pt idx="3">
                  <c:v>28</c:v>
                </c:pt>
                <c:pt idx="4">
                  <c:v>29</c:v>
                </c:pt>
                <c:pt idx="5">
                  <c:v>32</c:v>
                </c:pt>
                <c:pt idx="6">
                  <c:v>33</c:v>
                </c:pt>
                <c:pt idx="7">
                  <c:v>34</c:v>
                </c:pt>
              </c:numCache>
            </c:numRef>
          </c:cat>
          <c:val>
            <c:numRef>
              <c:f>Sheet1!$BR$89:$BR$96</c:f>
              <c:numCache>
                <c:formatCode>General</c:formatCode>
                <c:ptCount val="8"/>
                <c:pt idx="0">
                  <c:v>216.4</c:v>
                </c:pt>
                <c:pt idx="1">
                  <c:v>243.19</c:v>
                </c:pt>
                <c:pt idx="2">
                  <c:v>226.56</c:v>
                </c:pt>
                <c:pt idx="3">
                  <c:v>320.35000000000002</c:v>
                </c:pt>
                <c:pt idx="4">
                  <c:v>285.51</c:v>
                </c:pt>
                <c:pt idx="5">
                  <c:v>240.46</c:v>
                </c:pt>
                <c:pt idx="6">
                  <c:v>180.02</c:v>
                </c:pt>
                <c:pt idx="7">
                  <c:v>150.23999999999998</c:v>
                </c:pt>
              </c:numCache>
            </c:numRef>
          </c:val>
        </c:ser>
        <c:ser>
          <c:idx val="2"/>
          <c:order val="2"/>
          <c:tx>
            <c:strRef>
              <c:f>Sheet1!$BT$88</c:f>
              <c:strCache>
                <c:ptCount val="1"/>
                <c:pt idx="0">
                  <c:v>t2</c:v>
                </c:pt>
              </c:strCache>
            </c:strRef>
          </c:tx>
          <c:cat>
            <c:numRef>
              <c:f>Sheet1!$BS$89:$BS$97</c:f>
              <c:numCache>
                <c:formatCode>General</c:formatCode>
                <c:ptCount val="9"/>
                <c:pt idx="0">
                  <c:v>23</c:v>
                </c:pt>
                <c:pt idx="1">
                  <c:v>29</c:v>
                </c:pt>
                <c:pt idx="2">
                  <c:v>32</c:v>
                </c:pt>
                <c:pt idx="3">
                  <c:v>34</c:v>
                </c:pt>
                <c:pt idx="4">
                  <c:v>36</c:v>
                </c:pt>
                <c:pt idx="5">
                  <c:v>38</c:v>
                </c:pt>
                <c:pt idx="6">
                  <c:v>39</c:v>
                </c:pt>
                <c:pt idx="7">
                  <c:v>43</c:v>
                </c:pt>
                <c:pt idx="8">
                  <c:v>44</c:v>
                </c:pt>
              </c:numCache>
            </c:numRef>
          </c:cat>
          <c:val>
            <c:numRef>
              <c:f>Sheet1!$BT$89:$BT$97</c:f>
              <c:numCache>
                <c:formatCode>General</c:formatCode>
                <c:ptCount val="9"/>
                <c:pt idx="0">
                  <c:v>501.22999999999917</c:v>
                </c:pt>
                <c:pt idx="1">
                  <c:v>162.69</c:v>
                </c:pt>
                <c:pt idx="2">
                  <c:v>248.65</c:v>
                </c:pt>
                <c:pt idx="3">
                  <c:v>176.32000000000042</c:v>
                </c:pt>
                <c:pt idx="4">
                  <c:v>171.19</c:v>
                </c:pt>
                <c:pt idx="5">
                  <c:v>187.85000000000042</c:v>
                </c:pt>
                <c:pt idx="6">
                  <c:v>119.94000000000021</c:v>
                </c:pt>
                <c:pt idx="7">
                  <c:v>163.39000000000001</c:v>
                </c:pt>
                <c:pt idx="8">
                  <c:v>221.07</c:v>
                </c:pt>
              </c:numCache>
            </c:numRef>
          </c:val>
        </c:ser>
        <c:ser>
          <c:idx val="3"/>
          <c:order val="3"/>
          <c:tx>
            <c:strRef>
              <c:f>Sheet1!$BV$88</c:f>
              <c:strCache>
                <c:ptCount val="1"/>
                <c:pt idx="0">
                  <c:v>t3</c:v>
                </c:pt>
              </c:strCache>
            </c:strRef>
          </c:tx>
          <c:cat>
            <c:numRef>
              <c:f>Sheet1!$BU$89:$BU$97</c:f>
              <c:numCache>
                <c:formatCode>General</c:formatCode>
                <c:ptCount val="9"/>
                <c:pt idx="0">
                  <c:v>34</c:v>
                </c:pt>
                <c:pt idx="1">
                  <c:v>40</c:v>
                </c:pt>
                <c:pt idx="2">
                  <c:v>50</c:v>
                </c:pt>
                <c:pt idx="3">
                  <c:v>51</c:v>
                </c:pt>
                <c:pt idx="4">
                  <c:v>54</c:v>
                </c:pt>
                <c:pt idx="5">
                  <c:v>56</c:v>
                </c:pt>
                <c:pt idx="6">
                  <c:v>61</c:v>
                </c:pt>
                <c:pt idx="7">
                  <c:v>64</c:v>
                </c:pt>
                <c:pt idx="8">
                  <c:v>68</c:v>
                </c:pt>
              </c:numCache>
            </c:numRef>
          </c:cat>
          <c:val>
            <c:numRef>
              <c:f>Sheet1!$BV$89:$BV$97</c:f>
              <c:numCache>
                <c:formatCode>General</c:formatCode>
                <c:ptCount val="9"/>
                <c:pt idx="0">
                  <c:v>126.08</c:v>
                </c:pt>
                <c:pt idx="1">
                  <c:v>120.45</c:v>
                </c:pt>
                <c:pt idx="2">
                  <c:v>133.66</c:v>
                </c:pt>
                <c:pt idx="3">
                  <c:v>141.96</c:v>
                </c:pt>
                <c:pt idx="4">
                  <c:v>96.6</c:v>
                </c:pt>
                <c:pt idx="5">
                  <c:v>113.72</c:v>
                </c:pt>
                <c:pt idx="6">
                  <c:v>78.25</c:v>
                </c:pt>
                <c:pt idx="7">
                  <c:v>62.98</c:v>
                </c:pt>
                <c:pt idx="8">
                  <c:v>85.73</c:v>
                </c:pt>
              </c:numCache>
            </c:numRef>
          </c:val>
        </c:ser>
        <c:ser>
          <c:idx val="0"/>
          <c:order val="0"/>
          <c:tx>
            <c:strRef>
              <c:f>Sheet1!$BX$88</c:f>
              <c:strCache>
                <c:ptCount val="1"/>
                <c:pt idx="0">
                  <c:v>t4</c:v>
                </c:pt>
              </c:strCache>
            </c:strRef>
          </c:tx>
          <c:cat>
            <c:numRef>
              <c:f>Sheet1!$BW$89:$BW$95</c:f>
              <c:numCache>
                <c:formatCode>General</c:formatCode>
                <c:ptCount val="7"/>
                <c:pt idx="0">
                  <c:v>24</c:v>
                </c:pt>
                <c:pt idx="1">
                  <c:v>29</c:v>
                </c:pt>
                <c:pt idx="2">
                  <c:v>33</c:v>
                </c:pt>
                <c:pt idx="3">
                  <c:v>35</c:v>
                </c:pt>
                <c:pt idx="4">
                  <c:v>42</c:v>
                </c:pt>
                <c:pt idx="5">
                  <c:v>43</c:v>
                </c:pt>
                <c:pt idx="6">
                  <c:v>46</c:v>
                </c:pt>
              </c:numCache>
            </c:numRef>
          </c:cat>
          <c:val>
            <c:numRef>
              <c:f>Sheet1!$BX$89:$BX$95</c:f>
              <c:numCache>
                <c:formatCode>General</c:formatCode>
                <c:ptCount val="7"/>
                <c:pt idx="0">
                  <c:v>576.9</c:v>
                </c:pt>
                <c:pt idx="1">
                  <c:v>239.99</c:v>
                </c:pt>
                <c:pt idx="2">
                  <c:v>318.69</c:v>
                </c:pt>
                <c:pt idx="3">
                  <c:v>245.34</c:v>
                </c:pt>
                <c:pt idx="4">
                  <c:v>299.64999999999998</c:v>
                </c:pt>
                <c:pt idx="5">
                  <c:v>255.26</c:v>
                </c:pt>
                <c:pt idx="6">
                  <c:v>404.41999999999916</c:v>
                </c:pt>
              </c:numCache>
            </c:numRef>
          </c:val>
        </c:ser>
        <c:marker val="1"/>
        <c:axId val="84409344"/>
        <c:axId val="84718720"/>
      </c:lineChart>
      <c:dateAx>
        <c:axId val="84409344"/>
        <c:scaling>
          <c:orientation val="minMax"/>
        </c:scaling>
        <c:axPos val="b"/>
        <c:title>
          <c:tx>
            <c:rich>
              <a:bodyPr/>
              <a:lstStyle/>
              <a:p>
                <a:pPr>
                  <a:defRPr/>
                </a:pPr>
                <a:r>
                  <a:rPr lang="en-US"/>
                  <a:t>avg. number of graphs</a:t>
                </a:r>
              </a:p>
            </c:rich>
          </c:tx>
          <c:layout/>
        </c:title>
        <c:numFmt formatCode="General" sourceLinked="1"/>
        <c:tickLblPos val="nextTo"/>
        <c:crossAx val="84718720"/>
        <c:crosses val="autoZero"/>
        <c:lblOffset val="100"/>
        <c:baseTimeUnit val="days"/>
      </c:dateAx>
      <c:valAx>
        <c:axId val="84718720"/>
        <c:scaling>
          <c:orientation val="minMax"/>
        </c:scaling>
        <c:axPos val="l"/>
        <c:majorGridlines/>
        <c:title>
          <c:tx>
            <c:rich>
              <a:bodyPr rot="0" vert="horz"/>
              <a:lstStyle/>
              <a:p>
                <a:pPr>
                  <a:defRPr/>
                </a:pPr>
                <a:r>
                  <a:rPr lang="en-US"/>
                  <a:t>avg. graph construction time (ms)</a:t>
                </a:r>
              </a:p>
            </c:rich>
          </c:tx>
          <c:layout/>
        </c:title>
        <c:numFmt formatCode="General" sourceLinked="1"/>
        <c:tickLblPos val="nextTo"/>
        <c:crossAx val="84409344"/>
        <c:crosses val="autoZero"/>
        <c:crossBetween val="between"/>
      </c:valAx>
    </c:plotArea>
    <c:legend>
      <c:legendPos val="r"/>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Distributed</a:t>
            </a:r>
            <a:r>
              <a:rPr lang="en-US" baseline="0"/>
              <a:t> graphs generated per error</a:t>
            </a:r>
            <a:endParaRPr lang="en-US"/>
          </a:p>
        </c:rich>
      </c:tx>
      <c:layout/>
    </c:title>
    <c:plotArea>
      <c:layout/>
      <c:barChart>
        <c:barDir val="col"/>
        <c:grouping val="clustered"/>
        <c:ser>
          <c:idx val="0"/>
          <c:order val="0"/>
          <c:tx>
            <c:strRef>
              <c:f>Sheet1!$AK$160</c:f>
              <c:strCache>
                <c:ptCount val="1"/>
                <c:pt idx="0">
                  <c:v>t1</c:v>
                </c:pt>
              </c:strCache>
            </c:strRef>
          </c:tx>
          <c:cat>
            <c:strRef>
              <c:f>Sheet1!$AL$159:$AN$159</c:f>
              <c:strCache>
                <c:ptCount val="3"/>
                <c:pt idx="0">
                  <c:v>10-process</c:v>
                </c:pt>
                <c:pt idx="1">
                  <c:v>100-process</c:v>
                </c:pt>
                <c:pt idx="2">
                  <c:v>500-process</c:v>
                </c:pt>
              </c:strCache>
            </c:strRef>
          </c:cat>
          <c:val>
            <c:numRef>
              <c:f>Sheet1!$AL$160:$AN$160</c:f>
              <c:numCache>
                <c:formatCode>General</c:formatCode>
                <c:ptCount val="3"/>
                <c:pt idx="0">
                  <c:v>3.68</c:v>
                </c:pt>
                <c:pt idx="1">
                  <c:v>3.59</c:v>
                </c:pt>
                <c:pt idx="2">
                  <c:v>4.0999999999999996</c:v>
                </c:pt>
              </c:numCache>
            </c:numRef>
          </c:val>
        </c:ser>
        <c:ser>
          <c:idx val="1"/>
          <c:order val="1"/>
          <c:tx>
            <c:strRef>
              <c:f>Sheet1!$AK$161</c:f>
              <c:strCache>
                <c:ptCount val="1"/>
                <c:pt idx="0">
                  <c:v>t2</c:v>
                </c:pt>
              </c:strCache>
            </c:strRef>
          </c:tx>
          <c:cat>
            <c:strRef>
              <c:f>Sheet1!$AL$159:$AN$159</c:f>
              <c:strCache>
                <c:ptCount val="3"/>
                <c:pt idx="0">
                  <c:v>10-process</c:v>
                </c:pt>
                <c:pt idx="1">
                  <c:v>100-process</c:v>
                </c:pt>
                <c:pt idx="2">
                  <c:v>500-process</c:v>
                </c:pt>
              </c:strCache>
            </c:strRef>
          </c:cat>
          <c:val>
            <c:numRef>
              <c:f>Sheet1!$AL$161:$AN$161</c:f>
              <c:numCache>
                <c:formatCode>General</c:formatCode>
                <c:ptCount val="3"/>
                <c:pt idx="0">
                  <c:v>4.38</c:v>
                </c:pt>
                <c:pt idx="1">
                  <c:v>6.02</c:v>
                </c:pt>
                <c:pt idx="2">
                  <c:v>11.6</c:v>
                </c:pt>
              </c:numCache>
            </c:numRef>
          </c:val>
        </c:ser>
        <c:ser>
          <c:idx val="2"/>
          <c:order val="2"/>
          <c:tx>
            <c:strRef>
              <c:f>Sheet1!$AK$162</c:f>
              <c:strCache>
                <c:ptCount val="1"/>
                <c:pt idx="0">
                  <c:v>t3</c:v>
                </c:pt>
              </c:strCache>
            </c:strRef>
          </c:tx>
          <c:cat>
            <c:strRef>
              <c:f>Sheet1!$AL$159:$AN$159</c:f>
              <c:strCache>
                <c:ptCount val="3"/>
                <c:pt idx="0">
                  <c:v>10-process</c:v>
                </c:pt>
                <c:pt idx="1">
                  <c:v>100-process</c:v>
                </c:pt>
                <c:pt idx="2">
                  <c:v>500-process</c:v>
                </c:pt>
              </c:strCache>
            </c:strRef>
          </c:cat>
          <c:val>
            <c:numRef>
              <c:f>Sheet1!$AL$162:$AN$162</c:f>
              <c:numCache>
                <c:formatCode>General</c:formatCode>
                <c:ptCount val="3"/>
                <c:pt idx="0">
                  <c:v>5.48</c:v>
                </c:pt>
                <c:pt idx="1">
                  <c:v>8.23</c:v>
                </c:pt>
                <c:pt idx="2">
                  <c:v>28.5</c:v>
                </c:pt>
              </c:numCache>
            </c:numRef>
          </c:val>
        </c:ser>
        <c:ser>
          <c:idx val="3"/>
          <c:order val="3"/>
          <c:tx>
            <c:strRef>
              <c:f>Sheet1!$AK$163</c:f>
              <c:strCache>
                <c:ptCount val="1"/>
                <c:pt idx="0">
                  <c:v>t4</c:v>
                </c:pt>
              </c:strCache>
            </c:strRef>
          </c:tx>
          <c:cat>
            <c:strRef>
              <c:f>Sheet1!$AL$159:$AN$159</c:f>
              <c:strCache>
                <c:ptCount val="3"/>
                <c:pt idx="0">
                  <c:v>10-process</c:v>
                </c:pt>
                <c:pt idx="1">
                  <c:v>100-process</c:v>
                </c:pt>
                <c:pt idx="2">
                  <c:v>500-process</c:v>
                </c:pt>
              </c:strCache>
            </c:strRef>
          </c:cat>
          <c:val>
            <c:numRef>
              <c:f>Sheet1!$AL$163:$AN$163</c:f>
              <c:numCache>
                <c:formatCode>General</c:formatCode>
                <c:ptCount val="3"/>
                <c:pt idx="0">
                  <c:v>5</c:v>
                </c:pt>
                <c:pt idx="1">
                  <c:v>16.149999999999999</c:v>
                </c:pt>
                <c:pt idx="2">
                  <c:v>32.090000000000003</c:v>
                </c:pt>
              </c:numCache>
            </c:numRef>
          </c:val>
        </c:ser>
        <c:axId val="84755200"/>
        <c:axId val="84756736"/>
      </c:barChart>
      <c:catAx>
        <c:axId val="84755200"/>
        <c:scaling>
          <c:orientation val="minMax"/>
        </c:scaling>
        <c:axPos val="b"/>
        <c:tickLblPos val="nextTo"/>
        <c:crossAx val="84756736"/>
        <c:crosses val="autoZero"/>
        <c:auto val="1"/>
        <c:lblAlgn val="ctr"/>
        <c:lblOffset val="100"/>
      </c:catAx>
      <c:valAx>
        <c:axId val="84756736"/>
        <c:scaling>
          <c:orientation val="minMax"/>
        </c:scaling>
        <c:axPos val="l"/>
        <c:majorGridlines/>
        <c:title>
          <c:tx>
            <c:rich>
              <a:bodyPr rot="-5400000" vert="horz"/>
              <a:lstStyle/>
              <a:p>
                <a:pPr>
                  <a:defRPr/>
                </a:pPr>
                <a:r>
                  <a:rPr lang="en-US"/>
                  <a:t>number</a:t>
                </a:r>
                <a:r>
                  <a:rPr lang="en-US" baseline="0"/>
                  <a:t> of graphs</a:t>
                </a:r>
                <a:endParaRPr lang="en-US"/>
              </a:p>
            </c:rich>
          </c:tx>
          <c:layout/>
        </c:title>
        <c:numFmt formatCode="General" sourceLinked="1"/>
        <c:tickLblPos val="nextTo"/>
        <c:crossAx val="84755200"/>
        <c:crosses val="autoZero"/>
        <c:crossBetween val="between"/>
      </c:valAx>
    </c:plotArea>
    <c:legend>
      <c:legendPos val="r"/>
      <c:layout/>
    </c:legend>
    <c:plotVisOnly val="1"/>
  </c:chart>
  <c:spPr>
    <a:ln>
      <a:solidFill>
        <a:srgbClr val="727CA3"/>
      </a:solid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Comparison</a:t>
            </a:r>
            <a:r>
              <a:rPr lang="en-US" baseline="0" dirty="0"/>
              <a:t> of  3 levels of execution</a:t>
            </a:r>
            <a:endParaRPr lang="en-US" dirty="0"/>
          </a:p>
        </c:rich>
      </c:tx>
      <c:layout/>
    </c:title>
    <c:plotArea>
      <c:layout/>
      <c:barChart>
        <c:barDir val="col"/>
        <c:grouping val="clustered"/>
        <c:ser>
          <c:idx val="0"/>
          <c:order val="0"/>
          <c:tx>
            <c:strRef>
              <c:f>Sheet1!$AX$91</c:f>
              <c:strCache>
                <c:ptCount val="1"/>
                <c:pt idx="0">
                  <c:v>avg. errors per PEXA</c:v>
                </c:pt>
              </c:strCache>
            </c:strRef>
          </c:tx>
          <c:cat>
            <c:strRef>
              <c:f>Sheet1!$AY$90:$BA$90</c:f>
              <c:strCache>
                <c:ptCount val="3"/>
                <c:pt idx="0">
                  <c:v>10-process</c:v>
                </c:pt>
                <c:pt idx="1">
                  <c:v>100-process</c:v>
                </c:pt>
                <c:pt idx="2">
                  <c:v>500-process</c:v>
                </c:pt>
              </c:strCache>
            </c:strRef>
          </c:cat>
          <c:val>
            <c:numRef>
              <c:f>Sheet1!$AY$91:$BA$91</c:f>
              <c:numCache>
                <c:formatCode>General</c:formatCode>
                <c:ptCount val="3"/>
                <c:pt idx="0">
                  <c:v>0.89480000000000004</c:v>
                </c:pt>
                <c:pt idx="1">
                  <c:v>7.3249999999999718</c:v>
                </c:pt>
                <c:pt idx="2">
                  <c:v>17.049499999999878</c:v>
                </c:pt>
              </c:numCache>
            </c:numRef>
          </c:val>
        </c:ser>
        <c:ser>
          <c:idx val="1"/>
          <c:order val="1"/>
          <c:tx>
            <c:strRef>
              <c:f>Sheet1!$AX$92</c:f>
              <c:strCache>
                <c:ptCount val="1"/>
                <c:pt idx="0">
                  <c:v>avg. graphs per PEXA</c:v>
                </c:pt>
              </c:strCache>
            </c:strRef>
          </c:tx>
          <c:cat>
            <c:strRef>
              <c:f>Sheet1!$AY$90:$BA$90</c:f>
              <c:strCache>
                <c:ptCount val="3"/>
                <c:pt idx="0">
                  <c:v>10-process</c:v>
                </c:pt>
                <c:pt idx="1">
                  <c:v>100-process</c:v>
                </c:pt>
                <c:pt idx="2">
                  <c:v>500-process</c:v>
                </c:pt>
              </c:strCache>
            </c:strRef>
          </c:cat>
          <c:val>
            <c:numRef>
              <c:f>Sheet1!$AY$92:$BA$92</c:f>
              <c:numCache>
                <c:formatCode>General</c:formatCode>
                <c:ptCount val="3"/>
                <c:pt idx="0">
                  <c:v>3.0169999999999977</c:v>
                </c:pt>
                <c:pt idx="1">
                  <c:v>38.834000000000003</c:v>
                </c:pt>
                <c:pt idx="2">
                  <c:v>126.70050000000002</c:v>
                </c:pt>
              </c:numCache>
            </c:numRef>
          </c:val>
        </c:ser>
        <c:ser>
          <c:idx val="2"/>
          <c:order val="2"/>
          <c:tx>
            <c:strRef>
              <c:f>Sheet1!$AX$93</c:f>
              <c:strCache>
                <c:ptCount val="1"/>
                <c:pt idx="0">
                  <c:v>avg. nodes per graph</c:v>
                </c:pt>
              </c:strCache>
            </c:strRef>
          </c:tx>
          <c:cat>
            <c:strRef>
              <c:f>Sheet1!$AY$90:$BA$90</c:f>
              <c:strCache>
                <c:ptCount val="3"/>
                <c:pt idx="0">
                  <c:v>10-process</c:v>
                </c:pt>
                <c:pt idx="1">
                  <c:v>100-process</c:v>
                </c:pt>
                <c:pt idx="2">
                  <c:v>500-process</c:v>
                </c:pt>
              </c:strCache>
            </c:strRef>
          </c:cat>
          <c:val>
            <c:numRef>
              <c:f>Sheet1!$AY$93:$BA$93</c:f>
              <c:numCache>
                <c:formatCode>General</c:formatCode>
                <c:ptCount val="3"/>
                <c:pt idx="0">
                  <c:v>2.7511999999999999</c:v>
                </c:pt>
                <c:pt idx="1">
                  <c:v>3.8271000000000002</c:v>
                </c:pt>
                <c:pt idx="2">
                  <c:v>3.8164999999999814</c:v>
                </c:pt>
              </c:numCache>
            </c:numRef>
          </c:val>
        </c:ser>
        <c:axId val="84787200"/>
        <c:axId val="84788736"/>
      </c:barChart>
      <c:catAx>
        <c:axId val="84787200"/>
        <c:scaling>
          <c:orientation val="minMax"/>
        </c:scaling>
        <c:axPos val="b"/>
        <c:tickLblPos val="nextTo"/>
        <c:crossAx val="84788736"/>
        <c:crosses val="autoZero"/>
        <c:auto val="1"/>
        <c:lblAlgn val="ctr"/>
        <c:lblOffset val="100"/>
      </c:catAx>
      <c:valAx>
        <c:axId val="84788736"/>
        <c:scaling>
          <c:orientation val="minMax"/>
        </c:scaling>
        <c:axPos val="l"/>
        <c:majorGridlines/>
        <c:numFmt formatCode="General" sourceLinked="1"/>
        <c:tickLblPos val="nextTo"/>
        <c:crossAx val="84787200"/>
        <c:crosses val="autoZero"/>
        <c:crossBetween val="between"/>
      </c:valAx>
    </c:plotArea>
    <c:legend>
      <c:legendPos val="r"/>
      <c:layout/>
    </c:legend>
    <c:plotVisOnly val="1"/>
  </c:chart>
  <c:spPr>
    <a:ln>
      <a:solidFill>
        <a:srgbClr val="727CA3"/>
      </a:solid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Sheet1!$T$2</c:f>
              <c:strCache>
                <c:ptCount val="1"/>
                <c:pt idx="0">
                  <c:v>t1</c:v>
                </c:pt>
              </c:strCache>
            </c:strRef>
          </c:tx>
          <c:cat>
            <c:strRef>
              <c:f>Sheet1!$S$3:$S$5</c:f>
              <c:strCache>
                <c:ptCount val="3"/>
                <c:pt idx="0">
                  <c:v>10 processes</c:v>
                </c:pt>
                <c:pt idx="1">
                  <c:v>100 processes</c:v>
                </c:pt>
                <c:pt idx="2">
                  <c:v>500 processes</c:v>
                </c:pt>
              </c:strCache>
            </c:strRef>
          </c:cat>
          <c:val>
            <c:numRef>
              <c:f>Sheet1!$T$3:$T$5</c:f>
              <c:numCache>
                <c:formatCode>General</c:formatCode>
                <c:ptCount val="3"/>
                <c:pt idx="0">
                  <c:v>22.43</c:v>
                </c:pt>
                <c:pt idx="1">
                  <c:v>23.330000000000005</c:v>
                </c:pt>
                <c:pt idx="2">
                  <c:v>30.7</c:v>
                </c:pt>
              </c:numCache>
            </c:numRef>
          </c:val>
        </c:ser>
        <c:ser>
          <c:idx val="1"/>
          <c:order val="1"/>
          <c:tx>
            <c:strRef>
              <c:f>Sheet1!$U$2</c:f>
              <c:strCache>
                <c:ptCount val="1"/>
                <c:pt idx="0">
                  <c:v>t2</c:v>
                </c:pt>
              </c:strCache>
            </c:strRef>
          </c:tx>
          <c:cat>
            <c:strRef>
              <c:f>Sheet1!$S$3:$S$5</c:f>
              <c:strCache>
                <c:ptCount val="3"/>
                <c:pt idx="0">
                  <c:v>10 processes</c:v>
                </c:pt>
                <c:pt idx="1">
                  <c:v>100 processes</c:v>
                </c:pt>
                <c:pt idx="2">
                  <c:v>500 processes</c:v>
                </c:pt>
              </c:strCache>
            </c:strRef>
          </c:cat>
          <c:val>
            <c:numRef>
              <c:f>Sheet1!$U$3:$U$5</c:f>
              <c:numCache>
                <c:formatCode>General</c:formatCode>
                <c:ptCount val="3"/>
                <c:pt idx="0">
                  <c:v>19.8</c:v>
                </c:pt>
                <c:pt idx="1">
                  <c:v>27.5</c:v>
                </c:pt>
                <c:pt idx="2">
                  <c:v>29.7</c:v>
                </c:pt>
              </c:numCache>
            </c:numRef>
          </c:val>
        </c:ser>
        <c:ser>
          <c:idx val="2"/>
          <c:order val="2"/>
          <c:tx>
            <c:strRef>
              <c:f>Sheet1!$V$2</c:f>
              <c:strCache>
                <c:ptCount val="1"/>
                <c:pt idx="0">
                  <c:v>t3</c:v>
                </c:pt>
              </c:strCache>
            </c:strRef>
          </c:tx>
          <c:cat>
            <c:strRef>
              <c:f>Sheet1!$S$3:$S$5</c:f>
              <c:strCache>
                <c:ptCount val="3"/>
                <c:pt idx="0">
                  <c:v>10 processes</c:v>
                </c:pt>
                <c:pt idx="1">
                  <c:v>100 processes</c:v>
                </c:pt>
                <c:pt idx="2">
                  <c:v>500 processes</c:v>
                </c:pt>
              </c:strCache>
            </c:strRef>
          </c:cat>
          <c:val>
            <c:numRef>
              <c:f>Sheet1!$V$3:$V$5</c:f>
              <c:numCache>
                <c:formatCode>General</c:formatCode>
                <c:ptCount val="3"/>
                <c:pt idx="0">
                  <c:v>20.23</c:v>
                </c:pt>
                <c:pt idx="1">
                  <c:v>24.87</c:v>
                </c:pt>
                <c:pt idx="2">
                  <c:v>25.630000000000031</c:v>
                </c:pt>
              </c:numCache>
            </c:numRef>
          </c:val>
        </c:ser>
        <c:ser>
          <c:idx val="3"/>
          <c:order val="3"/>
          <c:tx>
            <c:strRef>
              <c:f>Sheet1!$W$2</c:f>
              <c:strCache>
                <c:ptCount val="1"/>
                <c:pt idx="0">
                  <c:v>t4</c:v>
                </c:pt>
              </c:strCache>
            </c:strRef>
          </c:tx>
          <c:cat>
            <c:strRef>
              <c:f>Sheet1!$S$3:$S$5</c:f>
              <c:strCache>
                <c:ptCount val="3"/>
                <c:pt idx="0">
                  <c:v>10 processes</c:v>
                </c:pt>
                <c:pt idx="1">
                  <c:v>100 processes</c:v>
                </c:pt>
                <c:pt idx="2">
                  <c:v>500 processes</c:v>
                </c:pt>
              </c:strCache>
            </c:strRef>
          </c:cat>
          <c:val>
            <c:numRef>
              <c:f>Sheet1!$W$3:$W$5</c:f>
              <c:numCache>
                <c:formatCode>General</c:formatCode>
                <c:ptCount val="3"/>
                <c:pt idx="0">
                  <c:v>19.2</c:v>
                </c:pt>
                <c:pt idx="1">
                  <c:v>23.3</c:v>
                </c:pt>
                <c:pt idx="2">
                  <c:v>17.130000000000031</c:v>
                </c:pt>
              </c:numCache>
            </c:numRef>
          </c:val>
        </c:ser>
        <c:axId val="84267776"/>
        <c:axId val="84269312"/>
      </c:barChart>
      <c:catAx>
        <c:axId val="84267776"/>
        <c:scaling>
          <c:orientation val="minMax"/>
        </c:scaling>
        <c:axPos val="b"/>
        <c:tickLblPos val="nextTo"/>
        <c:crossAx val="84269312"/>
        <c:crosses val="autoZero"/>
        <c:auto val="1"/>
        <c:lblAlgn val="ctr"/>
        <c:lblOffset val="100"/>
      </c:catAx>
      <c:valAx>
        <c:axId val="84269312"/>
        <c:scaling>
          <c:orientation val="minMax"/>
        </c:scaling>
        <c:axPos val="l"/>
        <c:majorGridlines/>
        <c:title>
          <c:tx>
            <c:rich>
              <a:bodyPr rot="0" vert="horz"/>
              <a:lstStyle/>
              <a:p>
                <a:pPr>
                  <a:defRPr/>
                </a:pPr>
                <a:r>
                  <a:rPr lang="en-US"/>
                  <a:t>avg.</a:t>
                </a:r>
                <a:r>
                  <a:rPr lang="en-US" baseline="0"/>
                  <a:t> time for adding nodes (ms)</a:t>
                </a:r>
                <a:endParaRPr lang="en-US"/>
              </a:p>
            </c:rich>
          </c:tx>
          <c:layout/>
        </c:title>
        <c:numFmt formatCode="General" sourceLinked="1"/>
        <c:tickLblPos val="nextTo"/>
        <c:crossAx val="84267776"/>
        <c:crosses val="autoZero"/>
        <c:crossBetween val="between"/>
      </c:valAx>
    </c:plotArea>
    <c:legend>
      <c:legendPos val="r"/>
      <c:layout/>
    </c:legend>
    <c:plotVisOnly val="1"/>
  </c:chart>
  <c:spPr>
    <a:ln>
      <a:solidFill>
        <a:srgbClr val="727CA3"/>
      </a:solidFill>
    </a:ln>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10 processes</a:t>
            </a:r>
          </a:p>
        </c:rich>
      </c:tx>
    </c:title>
    <c:plotArea>
      <c:layout/>
      <c:lineChart>
        <c:grouping val="standard"/>
        <c:ser>
          <c:idx val="1"/>
          <c:order val="1"/>
          <c:tx>
            <c:strRef>
              <c:f>Sheet1!$CM$30</c:f>
              <c:strCache>
                <c:ptCount val="1"/>
                <c:pt idx="0">
                  <c:v>t1</c:v>
                </c:pt>
              </c:strCache>
            </c:strRef>
          </c:tx>
          <c:cat>
            <c:numRef>
              <c:f>Sheet1!$CL$31:$CL$33</c:f>
              <c:numCache>
                <c:formatCode>General</c:formatCode>
                <c:ptCount val="3"/>
                <c:pt idx="0">
                  <c:v>0.67000000000000315</c:v>
                </c:pt>
                <c:pt idx="1">
                  <c:v>1</c:v>
                </c:pt>
                <c:pt idx="2">
                  <c:v>1.6700000000000021</c:v>
                </c:pt>
              </c:numCache>
            </c:numRef>
          </c:cat>
          <c:val>
            <c:numRef>
              <c:f>Sheet1!$CM$31:$CM$33</c:f>
              <c:numCache>
                <c:formatCode>General</c:formatCode>
                <c:ptCount val="3"/>
                <c:pt idx="0">
                  <c:v>45.066000000000003</c:v>
                </c:pt>
                <c:pt idx="1">
                  <c:v>97.222999999999999</c:v>
                </c:pt>
                <c:pt idx="2">
                  <c:v>97</c:v>
                </c:pt>
              </c:numCache>
            </c:numRef>
          </c:val>
        </c:ser>
        <c:ser>
          <c:idx val="2"/>
          <c:order val="2"/>
          <c:tx>
            <c:strRef>
              <c:f>Sheet1!$CO$30</c:f>
              <c:strCache>
                <c:ptCount val="1"/>
                <c:pt idx="0">
                  <c:v>t2</c:v>
                </c:pt>
              </c:strCache>
            </c:strRef>
          </c:tx>
          <c:cat>
            <c:numRef>
              <c:f>Sheet1!$CN$31:$CN$39</c:f>
              <c:numCache>
                <c:formatCode>General</c:formatCode>
                <c:ptCount val="9"/>
                <c:pt idx="0">
                  <c:v>0</c:v>
                </c:pt>
                <c:pt idx="1">
                  <c:v>1.33</c:v>
                </c:pt>
                <c:pt idx="2">
                  <c:v>3.3299999999999987</c:v>
                </c:pt>
                <c:pt idx="3">
                  <c:v>4.67</c:v>
                </c:pt>
                <c:pt idx="4">
                  <c:v>5</c:v>
                </c:pt>
                <c:pt idx="5">
                  <c:v>5.67</c:v>
                </c:pt>
                <c:pt idx="6">
                  <c:v>6.33</c:v>
                </c:pt>
                <c:pt idx="7">
                  <c:v>6.67</c:v>
                </c:pt>
                <c:pt idx="8">
                  <c:v>7.33</c:v>
                </c:pt>
              </c:numCache>
            </c:numRef>
          </c:cat>
          <c:val>
            <c:numRef>
              <c:f>Sheet1!$CO$31:$CO$39</c:f>
              <c:numCache>
                <c:formatCode>General</c:formatCode>
                <c:ptCount val="9"/>
                <c:pt idx="0">
                  <c:v>0</c:v>
                </c:pt>
                <c:pt idx="1">
                  <c:v>39</c:v>
                </c:pt>
                <c:pt idx="2">
                  <c:v>15.7</c:v>
                </c:pt>
                <c:pt idx="3">
                  <c:v>94.93</c:v>
                </c:pt>
                <c:pt idx="4">
                  <c:v>60.4</c:v>
                </c:pt>
                <c:pt idx="5">
                  <c:v>69.709999999999994</c:v>
                </c:pt>
                <c:pt idx="6">
                  <c:v>39.340000000000003</c:v>
                </c:pt>
                <c:pt idx="7">
                  <c:v>34.35</c:v>
                </c:pt>
                <c:pt idx="8">
                  <c:v>62.5</c:v>
                </c:pt>
              </c:numCache>
            </c:numRef>
          </c:val>
        </c:ser>
        <c:ser>
          <c:idx val="3"/>
          <c:order val="3"/>
          <c:tx>
            <c:strRef>
              <c:f>Sheet1!$CS$30</c:f>
              <c:strCache>
                <c:ptCount val="1"/>
                <c:pt idx="0">
                  <c:v>t3</c:v>
                </c:pt>
              </c:strCache>
            </c:strRef>
          </c:tx>
          <c:cat>
            <c:numRef>
              <c:f>Sheet1!$CR$31:$CR$37</c:f>
              <c:numCache>
                <c:formatCode>General</c:formatCode>
                <c:ptCount val="7"/>
                <c:pt idx="0">
                  <c:v>0.67000000000000315</c:v>
                </c:pt>
                <c:pt idx="1">
                  <c:v>1</c:v>
                </c:pt>
                <c:pt idx="2">
                  <c:v>1.33</c:v>
                </c:pt>
                <c:pt idx="3">
                  <c:v>1.6700000000000021</c:v>
                </c:pt>
                <c:pt idx="4">
                  <c:v>2.3299999999999987</c:v>
                </c:pt>
                <c:pt idx="5">
                  <c:v>2.67</c:v>
                </c:pt>
                <c:pt idx="6">
                  <c:v>3.3299999999999987</c:v>
                </c:pt>
              </c:numCache>
            </c:numRef>
          </c:cat>
          <c:val>
            <c:numRef>
              <c:f>Sheet1!$CS$31:$CS$37</c:f>
              <c:numCache>
                <c:formatCode>General</c:formatCode>
                <c:ptCount val="7"/>
                <c:pt idx="0">
                  <c:v>23.5</c:v>
                </c:pt>
                <c:pt idx="1">
                  <c:v>40.165000000000013</c:v>
                </c:pt>
                <c:pt idx="2">
                  <c:v>11.14</c:v>
                </c:pt>
                <c:pt idx="3">
                  <c:v>97</c:v>
                </c:pt>
                <c:pt idx="4">
                  <c:v>22.29</c:v>
                </c:pt>
                <c:pt idx="5">
                  <c:v>56.125000000000156</c:v>
                </c:pt>
                <c:pt idx="6">
                  <c:v>60.1</c:v>
                </c:pt>
              </c:numCache>
            </c:numRef>
          </c:val>
        </c:ser>
        <c:ser>
          <c:idx val="0"/>
          <c:order val="0"/>
          <c:tx>
            <c:strRef>
              <c:f>Sheet1!$CQ$30</c:f>
              <c:strCache>
                <c:ptCount val="1"/>
                <c:pt idx="0">
                  <c:v>t4</c:v>
                </c:pt>
              </c:strCache>
            </c:strRef>
          </c:tx>
          <c:cat>
            <c:numRef>
              <c:f>Sheet1!$CP$31:$CP$39</c:f>
              <c:numCache>
                <c:formatCode>General</c:formatCode>
                <c:ptCount val="9"/>
                <c:pt idx="0">
                  <c:v>0.33000000000000157</c:v>
                </c:pt>
                <c:pt idx="1">
                  <c:v>0.67000000000000315</c:v>
                </c:pt>
                <c:pt idx="2">
                  <c:v>1</c:v>
                </c:pt>
                <c:pt idx="3">
                  <c:v>2</c:v>
                </c:pt>
                <c:pt idx="4">
                  <c:v>2.3299999999999987</c:v>
                </c:pt>
                <c:pt idx="5">
                  <c:v>6</c:v>
                </c:pt>
                <c:pt idx="6">
                  <c:v>6.33</c:v>
                </c:pt>
                <c:pt idx="7">
                  <c:v>7.33</c:v>
                </c:pt>
                <c:pt idx="8">
                  <c:v>8.67</c:v>
                </c:pt>
              </c:numCache>
            </c:numRef>
          </c:cat>
          <c:val>
            <c:numRef>
              <c:f>Sheet1!$CQ$31:$CQ$39</c:f>
              <c:numCache>
                <c:formatCode>General</c:formatCode>
                <c:ptCount val="9"/>
                <c:pt idx="0">
                  <c:v>32</c:v>
                </c:pt>
                <c:pt idx="1">
                  <c:v>32</c:v>
                </c:pt>
                <c:pt idx="2">
                  <c:v>20</c:v>
                </c:pt>
                <c:pt idx="3">
                  <c:v>43.83</c:v>
                </c:pt>
                <c:pt idx="4">
                  <c:v>22.29</c:v>
                </c:pt>
                <c:pt idx="5">
                  <c:v>40.06</c:v>
                </c:pt>
                <c:pt idx="6">
                  <c:v>52.790000000000013</c:v>
                </c:pt>
                <c:pt idx="7">
                  <c:v>44.77</c:v>
                </c:pt>
                <c:pt idx="8">
                  <c:v>51.08</c:v>
                </c:pt>
              </c:numCache>
            </c:numRef>
          </c:val>
        </c:ser>
        <c:marker val="1"/>
        <c:axId val="84857216"/>
        <c:axId val="84859136"/>
      </c:lineChart>
      <c:catAx>
        <c:axId val="84857216"/>
        <c:scaling>
          <c:orientation val="minMax"/>
          <c:max val="9"/>
          <c:min val="1"/>
        </c:scaling>
        <c:axPos val="b"/>
        <c:title>
          <c:tx>
            <c:rich>
              <a:bodyPr/>
              <a:lstStyle/>
              <a:p>
                <a:pPr>
                  <a:defRPr/>
                </a:pPr>
                <a:r>
                  <a:rPr lang="en-US"/>
                  <a:t>avg. number of graphs</a:t>
                </a:r>
              </a:p>
            </c:rich>
          </c:tx>
        </c:title>
        <c:numFmt formatCode="General" sourceLinked="1"/>
        <c:majorTickMark val="cross"/>
        <c:tickLblPos val="nextTo"/>
        <c:crossAx val="84859136"/>
        <c:crosses val="autoZero"/>
        <c:auto val="1"/>
        <c:lblAlgn val="ctr"/>
        <c:lblOffset val="100"/>
        <c:tickLblSkip val="2"/>
      </c:catAx>
      <c:valAx>
        <c:axId val="84859136"/>
        <c:scaling>
          <c:orientation val="minMax"/>
        </c:scaling>
        <c:axPos val="l"/>
        <c:majorGridlines/>
        <c:title>
          <c:tx>
            <c:rich>
              <a:bodyPr rot="0" vert="horz"/>
              <a:lstStyle/>
              <a:p>
                <a:pPr>
                  <a:defRPr/>
                </a:pPr>
                <a:r>
                  <a:rPr lang="en-US"/>
                  <a:t>avg. graph construction time(ms)</a:t>
                </a:r>
              </a:p>
            </c:rich>
          </c:tx>
        </c:title>
        <c:numFmt formatCode="General" sourceLinked="1"/>
        <c:tickLblPos val="nextTo"/>
        <c:crossAx val="84857216"/>
        <c:crosses val="autoZero"/>
        <c:crossBetween val="between"/>
      </c:valAx>
    </c:plotArea>
    <c:legend>
      <c:legendPos val="r"/>
    </c:legend>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a:t>500 processes</a:t>
            </a:r>
          </a:p>
        </c:rich>
      </c:tx>
    </c:title>
    <c:plotArea>
      <c:layout/>
      <c:lineChart>
        <c:grouping val="standard"/>
        <c:ser>
          <c:idx val="1"/>
          <c:order val="1"/>
          <c:tx>
            <c:strRef>
              <c:f>Sheet1!$E$109</c:f>
              <c:strCache>
                <c:ptCount val="1"/>
                <c:pt idx="0">
                  <c:v>t1</c:v>
                </c:pt>
              </c:strCache>
            </c:strRef>
          </c:tx>
          <c:cat>
            <c:numRef>
              <c:f>Sheet1!$D$110:$D$113</c:f>
              <c:numCache>
                <c:formatCode>General</c:formatCode>
                <c:ptCount val="4"/>
                <c:pt idx="0">
                  <c:v>78</c:v>
                </c:pt>
                <c:pt idx="1">
                  <c:v>79</c:v>
                </c:pt>
                <c:pt idx="2">
                  <c:v>81</c:v>
                </c:pt>
                <c:pt idx="3">
                  <c:v>131</c:v>
                </c:pt>
              </c:numCache>
            </c:numRef>
          </c:cat>
          <c:val>
            <c:numRef>
              <c:f>Sheet1!$E$110:$E$113</c:f>
              <c:numCache>
                <c:formatCode>General</c:formatCode>
                <c:ptCount val="4"/>
                <c:pt idx="0">
                  <c:v>1088.74</c:v>
                </c:pt>
                <c:pt idx="1">
                  <c:v>1746.49</c:v>
                </c:pt>
                <c:pt idx="2">
                  <c:v>2924.84</c:v>
                </c:pt>
                <c:pt idx="3">
                  <c:v>1835.1</c:v>
                </c:pt>
              </c:numCache>
            </c:numRef>
          </c:val>
        </c:ser>
        <c:ser>
          <c:idx val="2"/>
          <c:order val="2"/>
          <c:tx>
            <c:strRef>
              <c:f>Sheet1!$G$109</c:f>
              <c:strCache>
                <c:ptCount val="1"/>
                <c:pt idx="0">
                  <c:v>t2</c:v>
                </c:pt>
              </c:strCache>
            </c:strRef>
          </c:tx>
          <c:cat>
            <c:numRef>
              <c:f>Sheet1!$F$110:$F$114</c:f>
              <c:numCache>
                <c:formatCode>General</c:formatCode>
                <c:ptCount val="5"/>
                <c:pt idx="0">
                  <c:v>126</c:v>
                </c:pt>
                <c:pt idx="1">
                  <c:v>147</c:v>
                </c:pt>
                <c:pt idx="2">
                  <c:v>153</c:v>
                </c:pt>
                <c:pt idx="3">
                  <c:v>157</c:v>
                </c:pt>
                <c:pt idx="4">
                  <c:v>170</c:v>
                </c:pt>
              </c:numCache>
            </c:numRef>
          </c:cat>
          <c:val>
            <c:numRef>
              <c:f>Sheet1!$G$110:$G$114</c:f>
              <c:numCache>
                <c:formatCode>General</c:formatCode>
                <c:ptCount val="5"/>
                <c:pt idx="0">
                  <c:v>1899.93</c:v>
                </c:pt>
                <c:pt idx="1">
                  <c:v>1071.1899999999998</c:v>
                </c:pt>
                <c:pt idx="2">
                  <c:v>1684.27</c:v>
                </c:pt>
                <c:pt idx="3">
                  <c:v>1160</c:v>
                </c:pt>
                <c:pt idx="4">
                  <c:v>1057.05</c:v>
                </c:pt>
              </c:numCache>
            </c:numRef>
          </c:val>
        </c:ser>
        <c:ser>
          <c:idx val="3"/>
          <c:order val="3"/>
          <c:tx>
            <c:strRef>
              <c:f>Sheet1!$I$109</c:f>
              <c:strCache>
                <c:ptCount val="1"/>
                <c:pt idx="0">
                  <c:v>t3</c:v>
                </c:pt>
              </c:strCache>
            </c:strRef>
          </c:tx>
          <c:cat>
            <c:numRef>
              <c:f>Sheet1!$H$110:$H$114</c:f>
              <c:numCache>
                <c:formatCode>General</c:formatCode>
                <c:ptCount val="5"/>
                <c:pt idx="0">
                  <c:v>64</c:v>
                </c:pt>
                <c:pt idx="1">
                  <c:v>161</c:v>
                </c:pt>
                <c:pt idx="2">
                  <c:v>168</c:v>
                </c:pt>
                <c:pt idx="3">
                  <c:v>177</c:v>
                </c:pt>
                <c:pt idx="4">
                  <c:v>197</c:v>
                </c:pt>
              </c:numCache>
            </c:numRef>
          </c:cat>
          <c:val>
            <c:numRef>
              <c:f>Sheet1!$I$110:$I$114</c:f>
              <c:numCache>
                <c:formatCode>General</c:formatCode>
                <c:ptCount val="5"/>
                <c:pt idx="0">
                  <c:v>558.28000000000054</c:v>
                </c:pt>
                <c:pt idx="1">
                  <c:v>347.27</c:v>
                </c:pt>
                <c:pt idx="2">
                  <c:v>1356.74</c:v>
                </c:pt>
                <c:pt idx="3">
                  <c:v>1030.45</c:v>
                </c:pt>
                <c:pt idx="4">
                  <c:v>1054.22</c:v>
                </c:pt>
              </c:numCache>
            </c:numRef>
          </c:val>
        </c:ser>
        <c:ser>
          <c:idx val="0"/>
          <c:order val="0"/>
          <c:tx>
            <c:strRef>
              <c:f>Sheet1!$K$109</c:f>
              <c:strCache>
                <c:ptCount val="1"/>
                <c:pt idx="0">
                  <c:v>t4</c:v>
                </c:pt>
              </c:strCache>
            </c:strRef>
          </c:tx>
          <c:cat>
            <c:numRef>
              <c:f>Sheet1!$J$110:$J$113</c:f>
              <c:numCache>
                <c:formatCode>General</c:formatCode>
                <c:ptCount val="4"/>
                <c:pt idx="0">
                  <c:v>103</c:v>
                </c:pt>
                <c:pt idx="1">
                  <c:v>113</c:v>
                </c:pt>
                <c:pt idx="2">
                  <c:v>114</c:v>
                </c:pt>
                <c:pt idx="3">
                  <c:v>115</c:v>
                </c:pt>
              </c:numCache>
            </c:numRef>
          </c:cat>
          <c:val>
            <c:numRef>
              <c:f>Sheet1!$K$110:$K$113</c:f>
              <c:numCache>
                <c:formatCode>General</c:formatCode>
                <c:ptCount val="4"/>
                <c:pt idx="0">
                  <c:v>2174.12</c:v>
                </c:pt>
                <c:pt idx="1">
                  <c:v>1823.0150000000001</c:v>
                </c:pt>
                <c:pt idx="2">
                  <c:v>1758.9</c:v>
                </c:pt>
                <c:pt idx="3">
                  <c:v>1967.85</c:v>
                </c:pt>
              </c:numCache>
            </c:numRef>
          </c:val>
        </c:ser>
        <c:marker val="1"/>
        <c:axId val="84882176"/>
        <c:axId val="84884096"/>
      </c:lineChart>
      <c:catAx>
        <c:axId val="84882176"/>
        <c:scaling>
          <c:orientation val="minMax"/>
        </c:scaling>
        <c:axPos val="b"/>
        <c:title>
          <c:tx>
            <c:rich>
              <a:bodyPr/>
              <a:lstStyle/>
              <a:p>
                <a:pPr>
                  <a:defRPr/>
                </a:pPr>
                <a:r>
                  <a:rPr lang="en-US"/>
                  <a:t>avg. number of graphs</a:t>
                </a:r>
              </a:p>
            </c:rich>
          </c:tx>
        </c:title>
        <c:numFmt formatCode="General" sourceLinked="1"/>
        <c:majorTickMark val="cross"/>
        <c:tickLblPos val="low"/>
        <c:crossAx val="84884096"/>
        <c:crosses val="autoZero"/>
        <c:auto val="1"/>
        <c:lblAlgn val="ctr"/>
        <c:lblOffset val="100"/>
        <c:tickLblSkip val="2"/>
        <c:tickMarkSkip val="1"/>
      </c:catAx>
      <c:valAx>
        <c:axId val="84884096"/>
        <c:scaling>
          <c:orientation val="minMax"/>
        </c:scaling>
        <c:axPos val="l"/>
        <c:majorGridlines/>
        <c:title>
          <c:tx>
            <c:rich>
              <a:bodyPr rot="0" vert="horz"/>
              <a:lstStyle/>
              <a:p>
                <a:pPr>
                  <a:defRPr/>
                </a:pPr>
                <a:r>
                  <a:rPr lang="en-US"/>
                  <a:t>avg. graph construction time (ms)</a:t>
                </a:r>
              </a:p>
            </c:rich>
          </c:tx>
        </c:title>
        <c:numFmt formatCode="General" sourceLinked="1"/>
        <c:tickLblPos val="nextTo"/>
        <c:crossAx val="84882176"/>
        <c:crosses val="autoZero"/>
        <c:crossBetween val="between"/>
      </c:valAx>
    </c:plotArea>
    <c:legend>
      <c:legendPos val="r"/>
    </c:legend>
    <c:plotVisOnly val="1"/>
  </c:chart>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emf"/></Relationships>
</file>

<file path=ppt/drawings/drawing1.xml><?xml version="1.0" encoding="utf-8"?>
<c:userShapes xmlns:c="http://schemas.openxmlformats.org/drawingml/2006/chart">
  <cdr:relSizeAnchor xmlns:cdr="http://schemas.openxmlformats.org/drawingml/2006/chartDrawing">
    <cdr:from>
      <cdr:x>0.75641</cdr:x>
      <cdr:y>0.77278</cdr:y>
    </cdr:from>
    <cdr:to>
      <cdr:x>0.87038</cdr:x>
      <cdr:y>0.86329</cdr:y>
    </cdr:to>
    <cdr:sp macro="" textlink="">
      <cdr:nvSpPr>
        <cdr:cNvPr id="3" name="TextBox 2"/>
        <cdr:cNvSpPr txBox="1"/>
      </cdr:nvSpPr>
      <cdr:spPr>
        <a:xfrm xmlns:a="http://schemas.openxmlformats.org/drawingml/2006/main">
          <a:off x="3476625" y="2114550"/>
          <a:ext cx="523875" cy="2476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000"/>
            <a:t>125</a:t>
          </a:r>
        </a:p>
      </cdr:txBody>
    </cdr:sp>
  </cdr:relSizeAnchor>
  <cdr:relSizeAnchor xmlns:cdr="http://schemas.openxmlformats.org/drawingml/2006/chartDrawing">
    <cdr:from>
      <cdr:x>0.76469</cdr:x>
      <cdr:y>0.78671</cdr:y>
    </cdr:from>
    <cdr:to>
      <cdr:x>0.85381</cdr:x>
      <cdr:y>0.89462</cdr:y>
    </cdr:to>
    <cdr:sp macro="" textlink="">
      <cdr:nvSpPr>
        <cdr:cNvPr id="2" name="TextBox 1"/>
        <cdr:cNvSpPr txBox="1"/>
      </cdr:nvSpPr>
      <cdr:spPr>
        <a:xfrm xmlns:a="http://schemas.openxmlformats.org/drawingml/2006/main">
          <a:off x="3514725" y="2152649"/>
          <a:ext cx="409575" cy="2952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9A239E5-DFEC-1448-8B79-D13CF00B5824}" type="datetimeFigureOut">
              <a:rPr lang="en-US" smtClean="0"/>
              <a:pPr/>
              <a:t>10/26/2009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A1C8F16-8BBA-0F43-AD2C-562801802AFE}"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BAFC94-39A5-C847-A25B-8E490C7D8A89}" type="datetimeFigureOut">
              <a:rPr lang="en-US" smtClean="0"/>
              <a:pPr/>
              <a:t>10/26/2009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45775A-7D59-4547-A61C-215AF8519224}"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45775A-7D59-4547-A61C-215AF8519224}" type="slidenum">
              <a:rPr lang="en-US" smtClean="0"/>
              <a:pPr/>
              <a:t>11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Say something about the figures,</a:t>
            </a:r>
            <a:r>
              <a:rPr lang="en-US" baseline="0" dirty="0" smtClean="0"/>
              <a:t> the rang of values</a:t>
            </a:r>
            <a:endParaRPr lang="en-US" dirty="0"/>
          </a:p>
        </p:txBody>
      </p:sp>
      <p:sp>
        <p:nvSpPr>
          <p:cNvPr id="4" name="Slide Number Placeholder 3"/>
          <p:cNvSpPr>
            <a:spLocks noGrp="1"/>
          </p:cNvSpPr>
          <p:nvPr>
            <p:ph type="sldNum" sz="quarter" idx="10"/>
          </p:nvPr>
        </p:nvSpPr>
        <p:spPr/>
        <p:txBody>
          <a:bodyPr/>
          <a:lstStyle/>
          <a:p>
            <a:fld id="{F645775A-7D59-4547-A61C-215AF8519224}" type="slidenum">
              <a:rPr lang="en-US" smtClean="0"/>
              <a:pPr/>
              <a:t>19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45775A-7D59-4547-A61C-215AF8519224}" type="slidenum">
              <a:rPr lang="en-US" smtClean="0"/>
              <a:pPr/>
              <a:t>20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Reason for unnecessary</a:t>
            </a:r>
            <a:r>
              <a:rPr lang="en-US" baseline="0" dirty="0" smtClean="0"/>
              <a:t> overhead when the failure rate is low is that:  Theoretically, for each completed processes, they can be removed from the graph. However, there would be active processes that are dependent on the completed by modifying the same data item. Removing the completed process will break the connections of nodes in the graph. Or the completed process is in a cycle. Complex situations will consume more time for maintenance. </a:t>
            </a:r>
            <a:endParaRPr lang="en-US" dirty="0"/>
          </a:p>
        </p:txBody>
      </p:sp>
      <p:sp>
        <p:nvSpPr>
          <p:cNvPr id="4" name="Slide Number Placeholder 3"/>
          <p:cNvSpPr>
            <a:spLocks noGrp="1"/>
          </p:cNvSpPr>
          <p:nvPr>
            <p:ph type="sldNum" sz="quarter" idx="10"/>
          </p:nvPr>
        </p:nvSpPr>
        <p:spPr/>
        <p:txBody>
          <a:bodyPr/>
          <a:lstStyle/>
          <a:p>
            <a:fld id="{F645775A-7D59-4547-A61C-215AF8519224}" type="slidenum">
              <a:rPr lang="en-US" smtClean="0"/>
              <a:pPr/>
              <a:t>21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25780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64380A73-D6B2-D040-AED7-56E8BA906148}" type="datetime1">
              <a:rPr lang="en-US" smtClean="0"/>
              <a:pPr/>
              <a:t>10/26/2009</a:t>
            </a:fld>
            <a:endParaRPr lang="en-US" dirty="0"/>
          </a:p>
        </p:txBody>
      </p:sp>
      <p:sp>
        <p:nvSpPr>
          <p:cNvPr id="29" name="Slide Number Placeholder 28"/>
          <p:cNvSpPr>
            <a:spLocks noGrp="1"/>
          </p:cNvSpPr>
          <p:nvPr>
            <p:ph type="sldNum" sz="quarter" idx="12"/>
          </p:nvPr>
        </p:nvSpPr>
        <p:spPr>
          <a:xfrm>
            <a:off x="1216152" y="6355080"/>
            <a:ext cx="1219200" cy="365760"/>
          </a:xfrm>
        </p:spPr>
        <p:txBody>
          <a:bodyPr/>
          <a:lstStyle/>
          <a:p>
            <a:fld id="{8BA3411E-B406-42AF-B7E9-DD8F74AEB136}" type="slidenum">
              <a:rPr lang="en-US" smtClean="0"/>
              <a:pPr/>
              <a:t>‹#›</a:t>
            </a:fld>
            <a:endParaRPr lang="en-US" dirty="0"/>
          </a:p>
        </p:txBody>
      </p:sp>
      <p:sp>
        <p:nvSpPr>
          <p:cNvPr id="21" name="Rectangle 20"/>
          <p:cNvSpPr/>
          <p:nvPr/>
        </p:nvSpPr>
        <p:spPr>
          <a:xfrm>
            <a:off x="904875" y="2438400"/>
            <a:ext cx="7315200" cy="259080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25780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4" y="2438400"/>
            <a:ext cx="238126" cy="2590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25780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4C7486F-8225-7945-B053-4FA9EFD9E986}" type="datetime1">
              <a:rPr lang="en-US" smtClean="0"/>
              <a:pPr/>
              <a:t>10/26/2009</a:t>
            </a:fld>
            <a:endParaRPr lang="en-US" dirty="0"/>
          </a:p>
        </p:txBody>
      </p:sp>
      <p:sp>
        <p:nvSpPr>
          <p:cNvPr id="5" name="Footer Placeholder 4"/>
          <p:cNvSpPr>
            <a:spLocks noGrp="1"/>
          </p:cNvSpPr>
          <p:nvPr>
            <p:ph type="ftr" sz="quarter" idx="11"/>
          </p:nvPr>
        </p:nvSpPr>
        <p:spPr>
          <a:xfrm>
            <a:off x="2898648" y="6356350"/>
            <a:ext cx="3505200" cy="365760"/>
          </a:xfrm>
          <a:prstGeom prst="rect">
            <a:avLst/>
          </a:prstGeom>
        </p:spPr>
        <p:txBody>
          <a:bodyPr/>
          <a:lstStyle/>
          <a:p>
            <a:r>
              <a:rPr lang="en-US" smtClean="0"/>
              <a:t>MWS 2009</a:t>
            </a:r>
            <a:endParaRPr lang="en-US" dirty="0"/>
          </a:p>
        </p:txBody>
      </p:sp>
      <p:sp>
        <p:nvSpPr>
          <p:cNvPr id="6" name="Slide Number Placeholder 5"/>
          <p:cNvSpPr>
            <a:spLocks noGrp="1"/>
          </p:cNvSpPr>
          <p:nvPr>
            <p:ph type="sldNum" sz="quarter" idx="12"/>
          </p:nvPr>
        </p:nvSpPr>
        <p:spPr/>
        <p:txBody>
          <a:bodyPr/>
          <a:lstStyle/>
          <a:p>
            <a:fld id="{8BA3411E-B406-42AF-B7E9-DD8F74AEB13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1370CB-388C-C84B-BD42-9212909C4ACF}" type="datetime1">
              <a:rPr lang="en-US" smtClean="0"/>
              <a:pPr/>
              <a:t>10/26/2009</a:t>
            </a:fld>
            <a:endParaRPr lang="en-US" dirty="0"/>
          </a:p>
        </p:txBody>
      </p:sp>
      <p:sp>
        <p:nvSpPr>
          <p:cNvPr id="5" name="Footer Placeholder 4"/>
          <p:cNvSpPr>
            <a:spLocks noGrp="1"/>
          </p:cNvSpPr>
          <p:nvPr>
            <p:ph type="ftr" sz="quarter" idx="11"/>
          </p:nvPr>
        </p:nvSpPr>
        <p:spPr>
          <a:xfrm>
            <a:off x="2898648" y="6356350"/>
            <a:ext cx="3505200" cy="365760"/>
          </a:xfrm>
          <a:prstGeom prst="rect">
            <a:avLst/>
          </a:prstGeom>
        </p:spPr>
        <p:txBody>
          <a:bodyPr/>
          <a:lstStyle/>
          <a:p>
            <a:r>
              <a:rPr lang="en-US" smtClean="0"/>
              <a:t>MWS 2009</a:t>
            </a:r>
            <a:endParaRPr lang="en-US" dirty="0"/>
          </a:p>
        </p:txBody>
      </p:sp>
      <p:sp>
        <p:nvSpPr>
          <p:cNvPr id="6" name="Slide Number Placeholder 5"/>
          <p:cNvSpPr>
            <a:spLocks noGrp="1"/>
          </p:cNvSpPr>
          <p:nvPr>
            <p:ph type="sldNum" sz="quarter" idx="12"/>
          </p:nvPr>
        </p:nvSpPr>
        <p:spPr/>
        <p:txBody>
          <a:bodyPr/>
          <a:lstStyle/>
          <a:p>
            <a:fld id="{8BA3411E-B406-42AF-B7E9-DD8F74AEB136}" type="slidenum">
              <a:rPr lang="en-US" smtClean="0"/>
              <a:pPr/>
              <a:t>‹#›</a:t>
            </a:fld>
            <a:endParaRPr lang="en-US" dirty="0"/>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5E019B7-ED60-E546-9390-650C5F202872}" type="datetime1">
              <a:rPr lang="en-US" smtClean="0"/>
              <a:pPr/>
              <a:t>10/26/2009</a:t>
            </a:fld>
            <a:endParaRPr lang="en-US" dirty="0"/>
          </a:p>
        </p:txBody>
      </p:sp>
      <p:sp>
        <p:nvSpPr>
          <p:cNvPr id="6" name="Slide Number Placeholder 5"/>
          <p:cNvSpPr>
            <a:spLocks noGrp="1"/>
          </p:cNvSpPr>
          <p:nvPr>
            <p:ph type="sldNum" sz="quarter" idx="12"/>
          </p:nvPr>
        </p:nvSpPr>
        <p:spPr/>
        <p:txBody>
          <a:bodyPr/>
          <a:lstStyle/>
          <a:p>
            <a:fld id="{8BA3411E-B406-42AF-B7E9-DD8F74AEB136}" type="slidenum">
              <a:rPr lang="en-US" smtClean="0"/>
              <a:pPr/>
              <a:t>‹#›</a:t>
            </a:fld>
            <a:endParaRPr lang="en-US" dirty="0"/>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86673FAE-5A89-B04D-86F9-89CCEE1BB371}" type="datetime1">
              <a:rPr lang="en-US" smtClean="0"/>
              <a:pPr/>
              <a:t>10/26/2009</a:t>
            </a:fld>
            <a:endParaRPr lang="en-US" dirty="0"/>
          </a:p>
        </p:txBody>
      </p:sp>
      <p:sp>
        <p:nvSpPr>
          <p:cNvPr id="5" name="Footer Placeholder 4"/>
          <p:cNvSpPr>
            <a:spLocks noGrp="1"/>
          </p:cNvSpPr>
          <p:nvPr>
            <p:ph type="ftr" sz="quarter" idx="11"/>
          </p:nvPr>
        </p:nvSpPr>
        <p:spPr>
          <a:xfrm>
            <a:off x="2898648" y="6355080"/>
            <a:ext cx="3474720" cy="365760"/>
          </a:xfrm>
          <a:prstGeom prst="rect">
            <a:avLst/>
          </a:prstGeom>
        </p:spPr>
        <p:txBody>
          <a:bodyPr/>
          <a:lstStyle/>
          <a:p>
            <a:r>
              <a:rPr lang="en-US" smtClean="0"/>
              <a:t>MWS 2009</a:t>
            </a:r>
            <a:endParaRPr lang="en-US" dirty="0"/>
          </a:p>
        </p:txBody>
      </p:sp>
      <p:sp>
        <p:nvSpPr>
          <p:cNvPr id="6" name="Slide Number Placeholder 5"/>
          <p:cNvSpPr>
            <a:spLocks noGrp="1"/>
          </p:cNvSpPr>
          <p:nvPr>
            <p:ph type="sldNum" sz="quarter" idx="12"/>
          </p:nvPr>
        </p:nvSpPr>
        <p:spPr>
          <a:xfrm>
            <a:off x="1069848" y="6355080"/>
            <a:ext cx="1520952" cy="365760"/>
          </a:xfrm>
        </p:spPr>
        <p:txBody>
          <a:bodyPr/>
          <a:lstStyle/>
          <a:p>
            <a:fld id="{8BA3411E-B406-42AF-B7E9-DD8F74AEB136}" type="slidenum">
              <a:rPr lang="en-US" smtClean="0"/>
              <a:pPr/>
              <a:t>‹#›</a:t>
            </a:fld>
            <a:endParaRPr lang="en-US" dirty="0"/>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535B90A7-8331-D546-A123-F5BEB4C41DF9}" type="datetime1">
              <a:rPr lang="en-US" smtClean="0"/>
              <a:pPr/>
              <a:t>10/26/2009</a:t>
            </a:fld>
            <a:endParaRPr lang="en-US" dirty="0"/>
          </a:p>
        </p:txBody>
      </p:sp>
      <p:sp>
        <p:nvSpPr>
          <p:cNvPr id="6" name="Footer Placeholder 5"/>
          <p:cNvSpPr>
            <a:spLocks noGrp="1"/>
          </p:cNvSpPr>
          <p:nvPr>
            <p:ph type="ftr" sz="quarter" idx="11"/>
          </p:nvPr>
        </p:nvSpPr>
        <p:spPr>
          <a:xfrm>
            <a:off x="2898648" y="6356350"/>
            <a:ext cx="3505200" cy="365760"/>
          </a:xfrm>
          <a:prstGeom prst="rect">
            <a:avLst/>
          </a:prstGeom>
        </p:spPr>
        <p:txBody>
          <a:bodyPr/>
          <a:lstStyle/>
          <a:p>
            <a:r>
              <a:rPr lang="en-US" smtClean="0"/>
              <a:t>MWS 2009</a:t>
            </a:r>
            <a:endParaRPr lang="en-US" dirty="0"/>
          </a:p>
        </p:txBody>
      </p:sp>
      <p:sp>
        <p:nvSpPr>
          <p:cNvPr id="7" name="Slide Number Placeholder 6"/>
          <p:cNvSpPr>
            <a:spLocks noGrp="1"/>
          </p:cNvSpPr>
          <p:nvPr>
            <p:ph type="sldNum" sz="quarter" idx="12"/>
          </p:nvPr>
        </p:nvSpPr>
        <p:spPr/>
        <p:txBody>
          <a:bodyPr/>
          <a:lstStyle/>
          <a:p>
            <a:fld id="{8BA3411E-B406-42AF-B7E9-DD8F74AEB136}" type="slidenum">
              <a:rPr lang="en-US" smtClean="0"/>
              <a:pPr/>
              <a:t>‹#›</a:t>
            </a:fld>
            <a:endParaRPr lang="en-US" dirty="0"/>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4427068-329F-D54A-A493-2F1A7ACAC227}" type="datetime1">
              <a:rPr lang="en-US" smtClean="0"/>
              <a:pPr/>
              <a:t>10/26/2009</a:t>
            </a:fld>
            <a:endParaRPr lang="en-US" dirty="0"/>
          </a:p>
        </p:txBody>
      </p:sp>
      <p:sp>
        <p:nvSpPr>
          <p:cNvPr id="8" name="Footer Placeholder 7"/>
          <p:cNvSpPr>
            <a:spLocks noGrp="1"/>
          </p:cNvSpPr>
          <p:nvPr>
            <p:ph type="ftr" sz="quarter" idx="11"/>
          </p:nvPr>
        </p:nvSpPr>
        <p:spPr>
          <a:xfrm>
            <a:off x="2898648" y="6356350"/>
            <a:ext cx="3505200" cy="365760"/>
          </a:xfrm>
          <a:prstGeom prst="rect">
            <a:avLst/>
          </a:prstGeom>
        </p:spPr>
        <p:txBody>
          <a:bodyPr/>
          <a:lstStyle/>
          <a:p>
            <a:r>
              <a:rPr lang="en-US" smtClean="0"/>
              <a:t>MWS 2009</a:t>
            </a:r>
            <a:endParaRPr lang="en-US" dirty="0"/>
          </a:p>
        </p:txBody>
      </p:sp>
      <p:sp>
        <p:nvSpPr>
          <p:cNvPr id="9" name="Slide Number Placeholder 8"/>
          <p:cNvSpPr>
            <a:spLocks noGrp="1"/>
          </p:cNvSpPr>
          <p:nvPr>
            <p:ph type="sldNum" sz="quarter" idx="12"/>
          </p:nvPr>
        </p:nvSpPr>
        <p:spPr/>
        <p:txBody>
          <a:bodyPr/>
          <a:lstStyle/>
          <a:p>
            <a:fld id="{8BA3411E-B406-42AF-B7E9-DD8F74AEB136}" type="slidenum">
              <a:rPr lang="en-US" smtClean="0"/>
              <a:pPr/>
              <a:t>‹#›</a:t>
            </a:fld>
            <a:endParaRPr lang="en-US" dirty="0"/>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FADC0551-CB5D-E844-B33E-52D2613F45A6}" type="datetime1">
              <a:rPr lang="en-US" smtClean="0"/>
              <a:pPr/>
              <a:t>10/26/2009</a:t>
            </a:fld>
            <a:endParaRPr lang="en-US" dirty="0"/>
          </a:p>
        </p:txBody>
      </p:sp>
      <p:sp>
        <p:nvSpPr>
          <p:cNvPr id="4" name="Footer Placeholder 3"/>
          <p:cNvSpPr>
            <a:spLocks noGrp="1"/>
          </p:cNvSpPr>
          <p:nvPr>
            <p:ph type="ftr" sz="quarter" idx="11"/>
          </p:nvPr>
        </p:nvSpPr>
        <p:spPr>
          <a:xfrm>
            <a:off x="2898648" y="6356350"/>
            <a:ext cx="3505200" cy="365760"/>
          </a:xfrm>
          <a:prstGeom prst="rect">
            <a:avLst/>
          </a:prstGeom>
        </p:spPr>
        <p:txBody>
          <a:bodyPr/>
          <a:lstStyle/>
          <a:p>
            <a:r>
              <a:rPr lang="en-US" smtClean="0"/>
              <a:t>MWS 2009</a:t>
            </a:r>
            <a:endParaRPr lang="en-US" dirty="0"/>
          </a:p>
        </p:txBody>
      </p:sp>
      <p:sp>
        <p:nvSpPr>
          <p:cNvPr id="5" name="Slide Number Placeholder 4"/>
          <p:cNvSpPr>
            <a:spLocks noGrp="1"/>
          </p:cNvSpPr>
          <p:nvPr>
            <p:ph type="sldNum" sz="quarter" idx="12"/>
          </p:nvPr>
        </p:nvSpPr>
        <p:spPr/>
        <p:txBody>
          <a:bodyPr/>
          <a:lstStyle/>
          <a:p>
            <a:fld id="{8BA3411E-B406-42AF-B7E9-DD8F74AEB136}" type="slidenum">
              <a:rPr lang="en-US" smtClean="0"/>
              <a:pPr/>
              <a:t>‹#›</a:t>
            </a:fld>
            <a:endParaRPr lang="en-US" dirty="0"/>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1CD234-03BF-6E41-AAFB-7FE2E49381B3}" type="datetime1">
              <a:rPr lang="en-US" smtClean="0"/>
              <a:pPr/>
              <a:t>10/26/2009</a:t>
            </a:fld>
            <a:endParaRPr lang="en-US" dirty="0"/>
          </a:p>
        </p:txBody>
      </p:sp>
      <p:sp>
        <p:nvSpPr>
          <p:cNvPr id="3" name="Footer Placeholder 2"/>
          <p:cNvSpPr>
            <a:spLocks noGrp="1"/>
          </p:cNvSpPr>
          <p:nvPr>
            <p:ph type="ftr" sz="quarter" idx="11"/>
          </p:nvPr>
        </p:nvSpPr>
        <p:spPr>
          <a:xfrm>
            <a:off x="2898648" y="6356350"/>
            <a:ext cx="3505200" cy="365760"/>
          </a:xfrm>
          <a:prstGeom prst="rect">
            <a:avLst/>
          </a:prstGeom>
        </p:spPr>
        <p:txBody>
          <a:bodyPr/>
          <a:lstStyle/>
          <a:p>
            <a:r>
              <a:rPr lang="en-US" smtClean="0"/>
              <a:t>MWS 2009</a:t>
            </a:r>
            <a:endParaRPr lang="en-US" dirty="0"/>
          </a:p>
        </p:txBody>
      </p:sp>
      <p:sp>
        <p:nvSpPr>
          <p:cNvPr id="4" name="Slide Number Placeholder 3"/>
          <p:cNvSpPr>
            <a:spLocks noGrp="1"/>
          </p:cNvSpPr>
          <p:nvPr>
            <p:ph type="sldNum" sz="quarter" idx="12"/>
          </p:nvPr>
        </p:nvSpPr>
        <p:spPr/>
        <p:txBody>
          <a:bodyPr/>
          <a:lstStyle/>
          <a:p>
            <a:fld id="{8BA3411E-B406-42AF-B7E9-DD8F74AEB136}" type="slidenum">
              <a:rPr lang="en-US" smtClean="0"/>
              <a:pPr/>
              <a:t>‹#›</a:t>
            </a:fld>
            <a:endParaRPr lang="en-US" dirty="0"/>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FE4A8DE-E1F1-5840-A7BB-EE5A3E470A7A}" type="datetime1">
              <a:rPr lang="en-US" smtClean="0"/>
              <a:pPr/>
              <a:t>10/26/2009</a:t>
            </a:fld>
            <a:endParaRPr lang="en-US" dirty="0"/>
          </a:p>
        </p:txBody>
      </p:sp>
      <p:sp>
        <p:nvSpPr>
          <p:cNvPr id="6" name="Footer Placeholder 5"/>
          <p:cNvSpPr>
            <a:spLocks noGrp="1"/>
          </p:cNvSpPr>
          <p:nvPr>
            <p:ph type="ftr" sz="quarter" idx="11"/>
          </p:nvPr>
        </p:nvSpPr>
        <p:spPr>
          <a:xfrm>
            <a:off x="2898648" y="6356350"/>
            <a:ext cx="3505200" cy="365760"/>
          </a:xfrm>
          <a:prstGeom prst="rect">
            <a:avLst/>
          </a:prstGeom>
        </p:spPr>
        <p:txBody>
          <a:bodyPr/>
          <a:lstStyle/>
          <a:p>
            <a:r>
              <a:rPr lang="en-US" smtClean="0"/>
              <a:t>MWS 2009</a:t>
            </a:r>
            <a:endParaRPr lang="en-US" dirty="0"/>
          </a:p>
        </p:txBody>
      </p:sp>
      <p:sp>
        <p:nvSpPr>
          <p:cNvPr id="7" name="Slide Number Placeholder 6"/>
          <p:cNvSpPr>
            <a:spLocks noGrp="1"/>
          </p:cNvSpPr>
          <p:nvPr>
            <p:ph type="sldNum" sz="quarter" idx="12"/>
          </p:nvPr>
        </p:nvSpPr>
        <p:spPr/>
        <p:txBody>
          <a:bodyPr/>
          <a:lstStyle/>
          <a:p>
            <a:fld id="{8BA3411E-B406-42AF-B7E9-DD8F74AEB136}" type="slidenum">
              <a:rPr lang="en-US" smtClean="0"/>
              <a:pPr/>
              <a:t>‹#›</a:t>
            </a:fld>
            <a:endParaRPr lang="en-US"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D8186B0-AA20-4D4D-A311-68A4FFB8909B}" type="datetime1">
              <a:rPr lang="en-US" smtClean="0"/>
              <a:pPr/>
              <a:t>10/26/2009</a:t>
            </a:fld>
            <a:endParaRPr lang="en-US" dirty="0"/>
          </a:p>
        </p:txBody>
      </p:sp>
      <p:sp>
        <p:nvSpPr>
          <p:cNvPr id="6" name="Footer Placeholder 5"/>
          <p:cNvSpPr>
            <a:spLocks noGrp="1"/>
          </p:cNvSpPr>
          <p:nvPr>
            <p:ph type="ftr" sz="quarter" idx="11"/>
          </p:nvPr>
        </p:nvSpPr>
        <p:spPr>
          <a:xfrm>
            <a:off x="2898648" y="6356350"/>
            <a:ext cx="3505200" cy="365760"/>
          </a:xfrm>
          <a:prstGeom prst="rect">
            <a:avLst/>
          </a:prstGeom>
        </p:spPr>
        <p:txBody>
          <a:bodyPr/>
          <a:lstStyle/>
          <a:p>
            <a:r>
              <a:rPr lang="en-US" smtClean="0"/>
              <a:t>MWS 2009</a:t>
            </a:r>
            <a:endParaRPr lang="en-US" dirty="0"/>
          </a:p>
        </p:txBody>
      </p:sp>
      <p:sp>
        <p:nvSpPr>
          <p:cNvPr id="7" name="Slide Number Placeholder 6"/>
          <p:cNvSpPr>
            <a:spLocks noGrp="1"/>
          </p:cNvSpPr>
          <p:nvPr>
            <p:ph type="sldNum" sz="quarter" idx="12"/>
          </p:nvPr>
        </p:nvSpPr>
        <p:spPr/>
        <p:txBody>
          <a:bodyPr/>
          <a:lstStyle/>
          <a:p>
            <a:fld id="{8BA3411E-B406-42AF-B7E9-DD8F74AEB136}" type="slidenum">
              <a:rPr lang="en-US" smtClean="0"/>
              <a:pPr/>
              <a:t>‹#›</a:t>
            </a:fld>
            <a:endParaRPr lang="en-US" dirty="0"/>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3846E324-D566-5242-984B-BCF6D5A8C5A2}" type="datetime1">
              <a:rPr lang="en-US" smtClean="0"/>
              <a:pPr/>
              <a:t>10/26/2009</a:t>
            </a:fld>
            <a:endParaRPr lang="en-US" dirty="0"/>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8BA3411E-B406-42AF-B7E9-DD8F74AEB136}" type="slidenum">
              <a:rPr lang="en-US" smtClean="0"/>
              <a:pPr/>
              <a:t>‹#›</a:t>
            </a:fld>
            <a:endParaRPr lang="en-US" dirty="0"/>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hf hd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Office_PowerPoint_Slide1.sldx"/><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9.v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3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33400"/>
            <a:ext cx="9144000" cy="1470025"/>
          </a:xfrm>
        </p:spPr>
        <p:txBody>
          <a:bodyPr>
            <a:noAutofit/>
          </a:bodyPr>
          <a:lstStyle/>
          <a:p>
            <a:pPr algn="ctr"/>
            <a:r>
              <a:rPr lang="en-US" sz="3200" dirty="0" smtClean="0"/>
              <a:t>Decentralized Data Dependency Analysis for Concurrent Process Execution*</a:t>
            </a:r>
            <a:endParaRPr lang="en-US" sz="3200" dirty="0"/>
          </a:p>
        </p:txBody>
      </p:sp>
      <p:sp>
        <p:nvSpPr>
          <p:cNvPr id="3" name="Subtitle 2"/>
          <p:cNvSpPr>
            <a:spLocks noGrp="1"/>
          </p:cNvSpPr>
          <p:nvPr>
            <p:ph type="subTitle" idx="1"/>
          </p:nvPr>
        </p:nvSpPr>
        <p:spPr>
          <a:xfrm>
            <a:off x="685800" y="2438400"/>
            <a:ext cx="7854696" cy="3200400"/>
          </a:xfrm>
        </p:spPr>
        <p:txBody>
          <a:bodyPr>
            <a:normAutofit/>
          </a:bodyPr>
          <a:lstStyle/>
          <a:p>
            <a:pPr algn="ctr"/>
            <a:r>
              <a:rPr lang="en-US" sz="1600" dirty="0" smtClean="0">
                <a:solidFill>
                  <a:schemeClr val="tx1"/>
                </a:solidFill>
              </a:rPr>
              <a:t>Ziao Liu</a:t>
            </a:r>
          </a:p>
          <a:p>
            <a:pPr algn="ctr"/>
            <a:r>
              <a:rPr lang="en-US" sz="1600" dirty="0" smtClean="0">
                <a:solidFill>
                  <a:schemeClr val="tx1"/>
                </a:solidFill>
              </a:rPr>
              <a:t>MS Thesis Defense</a:t>
            </a:r>
          </a:p>
          <a:p>
            <a:pPr algn="ctr"/>
            <a:r>
              <a:rPr lang="en-US" sz="1600" dirty="0" smtClean="0">
                <a:solidFill>
                  <a:schemeClr val="tx1"/>
                </a:solidFill>
              </a:rPr>
              <a:t>Texas Tech University</a:t>
            </a:r>
          </a:p>
          <a:p>
            <a:pPr algn="ctr"/>
            <a:r>
              <a:rPr lang="en-US" sz="1600" dirty="0" smtClean="0">
                <a:solidFill>
                  <a:schemeClr val="tx1"/>
                </a:solidFill>
              </a:rPr>
              <a:t>October 28, 2009</a:t>
            </a:r>
          </a:p>
          <a:p>
            <a:pPr algn="ctr"/>
            <a:endParaRPr lang="en-US" sz="1600" dirty="0" smtClean="0">
              <a:solidFill>
                <a:schemeClr val="tx1"/>
              </a:solidFill>
            </a:endParaRPr>
          </a:p>
          <a:p>
            <a:pPr algn="ctr"/>
            <a:r>
              <a:rPr lang="en-US" sz="1600" dirty="0" smtClean="0">
                <a:solidFill>
                  <a:schemeClr val="tx1"/>
                </a:solidFill>
              </a:rPr>
              <a:t>Committee Chair: Dr. Susan D. Urban</a:t>
            </a:r>
          </a:p>
          <a:p>
            <a:pPr algn="ctr"/>
            <a:r>
              <a:rPr lang="en-US" sz="1600" dirty="0" smtClean="0">
                <a:solidFill>
                  <a:schemeClr val="tx1"/>
                </a:solidFill>
              </a:rPr>
              <a:t>Committee Member: Dr. Rattikorn Hewett</a:t>
            </a:r>
          </a:p>
          <a:p>
            <a:pPr algn="ctr"/>
            <a:r>
              <a:rPr lang="en-US" sz="1600" dirty="0" smtClean="0">
                <a:solidFill>
                  <a:schemeClr val="tx1"/>
                </a:solidFill>
              </a:rPr>
              <a:t>Committee Member: Dr. Michael Shin</a:t>
            </a:r>
          </a:p>
        </p:txBody>
      </p:sp>
      <p:sp>
        <p:nvSpPr>
          <p:cNvPr id="5" name="TextBox 4"/>
          <p:cNvSpPr txBox="1"/>
          <p:nvPr/>
        </p:nvSpPr>
        <p:spPr>
          <a:xfrm>
            <a:off x="1143000" y="5257800"/>
            <a:ext cx="7086600" cy="523220"/>
          </a:xfrm>
          <a:prstGeom prst="rect">
            <a:avLst/>
          </a:prstGeom>
          <a:noFill/>
        </p:spPr>
        <p:txBody>
          <a:bodyPr wrap="square" rtlCol="0">
            <a:spAutoFit/>
          </a:bodyPr>
          <a:lstStyle/>
          <a:p>
            <a:r>
              <a:rPr lang="en-US" sz="1400" dirty="0" smtClean="0"/>
              <a:t>*This research has been supported by the National Science Foundation under  Grant No. CCF-0820152.</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8417" name="Object 1"/>
          <p:cNvGraphicFramePr>
            <a:graphicFrameLocks noChangeAspect="1"/>
          </p:cNvGraphicFramePr>
          <p:nvPr/>
        </p:nvGraphicFramePr>
        <p:xfrm>
          <a:off x="207700" y="1752600"/>
          <a:ext cx="6878899" cy="3733800"/>
        </p:xfrm>
        <a:graphic>
          <a:graphicData uri="http://schemas.openxmlformats.org/presentationml/2006/ole">
            <p:oleObj spid="_x0000_s188417" name="Slide" r:id="rId3" imgW="4602523" imgH="2069761" progId="PowerPoint.Slide.12">
              <p:embed/>
            </p:oleObj>
          </a:graphicData>
        </a:graphic>
      </p:graphicFrame>
      <p:sp>
        <p:nvSpPr>
          <p:cNvPr id="6" name="TextBox 5"/>
          <p:cNvSpPr txBox="1"/>
          <p:nvPr/>
        </p:nvSpPr>
        <p:spPr>
          <a:xfrm>
            <a:off x="228600" y="1371600"/>
            <a:ext cx="8610600" cy="369332"/>
          </a:xfrm>
          <a:prstGeom prst="rect">
            <a:avLst/>
          </a:prstGeom>
          <a:noFill/>
        </p:spPr>
        <p:txBody>
          <a:bodyPr wrap="square" rtlCol="0">
            <a:spAutoFit/>
          </a:bodyPr>
          <a:lstStyle/>
          <a:p>
            <a:pPr algn="ctr"/>
            <a:r>
              <a:rPr lang="en-US" dirty="0">
                <a:latin typeface="+mj-lt"/>
              </a:rPr>
              <a:t>Data Access View of Interleaved </a:t>
            </a:r>
            <a:r>
              <a:rPr lang="en-US" dirty="0" smtClean="0">
                <a:latin typeface="+mj-lt"/>
              </a:rPr>
              <a:t>Execution and the Global Graph</a:t>
            </a:r>
            <a:endParaRPr lang="en-US" dirty="0">
              <a:latin typeface="+mj-lt"/>
            </a:endParaRPr>
          </a:p>
        </p:txBody>
      </p:sp>
      <p:sp>
        <p:nvSpPr>
          <p:cNvPr id="5" name="Slide Number Placeholder 4"/>
          <p:cNvSpPr>
            <a:spLocks noGrp="1"/>
          </p:cNvSpPr>
          <p:nvPr>
            <p:ph type="sldNum" sz="quarter" idx="12"/>
          </p:nvPr>
        </p:nvSpPr>
        <p:spPr/>
        <p:txBody>
          <a:bodyPr>
            <a:normAutofit/>
          </a:bodyPr>
          <a:lstStyle/>
          <a:p>
            <a:fld id="{8BA3411E-B406-42AF-B7E9-DD8F74AEB136}" type="slidenum">
              <a:rPr lang="en-US" smtClean="0"/>
              <a:pPr/>
              <a:t>10</a:t>
            </a:fld>
            <a:endParaRPr lang="en-US"/>
          </a:p>
        </p:txBody>
      </p:sp>
      <p:sp>
        <p:nvSpPr>
          <p:cNvPr id="9" name="TextBox 8"/>
          <p:cNvSpPr txBox="1"/>
          <p:nvPr/>
        </p:nvSpPr>
        <p:spPr>
          <a:xfrm>
            <a:off x="1066800" y="5695890"/>
            <a:ext cx="7239000" cy="400110"/>
          </a:xfrm>
          <a:prstGeom prst="rect">
            <a:avLst/>
          </a:prstGeom>
          <a:noFill/>
        </p:spPr>
        <p:txBody>
          <a:bodyPr wrap="square" rtlCol="0">
            <a:spAutoFit/>
          </a:bodyPr>
          <a:lstStyle/>
          <a:p>
            <a:r>
              <a:rPr lang="en-US" sz="2000" dirty="0" smtClean="0"/>
              <a:t>Hidden dependencies caused by disconnection of the global graph</a:t>
            </a:r>
            <a:endParaRPr lang="en-US" sz="2000" dirty="0"/>
          </a:p>
        </p:txBody>
      </p:sp>
      <p:sp>
        <p:nvSpPr>
          <p:cNvPr id="10" name="Oval 9"/>
          <p:cNvSpPr/>
          <p:nvPr/>
        </p:nvSpPr>
        <p:spPr>
          <a:xfrm>
            <a:off x="2590800" y="4648200"/>
            <a:ext cx="1143000" cy="381000"/>
          </a:xfrm>
          <a:prstGeom prst="ellipse">
            <a:avLst/>
          </a:prstGeom>
          <a:solidFill>
            <a:schemeClr val="bg1">
              <a:alpha val="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p:cNvSpPr txBox="1">
            <a:spLocks/>
          </p:cNvSpPr>
          <p:nvPr/>
        </p:nvSpPr>
        <p:spPr>
          <a:xfrm>
            <a:off x="457200" y="152400"/>
            <a:ext cx="8077200" cy="914400"/>
          </a:xfrm>
          <a:prstGeom prst="rect">
            <a:avLst/>
          </a:prstGeom>
        </p:spPr>
        <p:txBody>
          <a:bodyPr vert="horz" anchor="b" anchorCtr="0">
            <a:normAutofit fontScale="77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olidFill>
                <a:effectLst/>
                <a:uLnTx/>
                <a:uFillTx/>
                <a:latin typeface="+mj-lt"/>
                <a:ea typeface="+mj-ea"/>
                <a:cs typeface="+mj-cs"/>
              </a:rPr>
              <a:t>Challenges for Decentralized</a:t>
            </a:r>
            <a:r>
              <a:rPr kumimoji="0" lang="en-US" sz="4000" b="0" i="0" u="none" strike="noStrike" kern="1200" cap="none" spc="0" normalizeH="0" noProof="0" dirty="0" smtClean="0">
                <a:ln>
                  <a:noFill/>
                </a:ln>
                <a:solidFill>
                  <a:schemeClr val="tx2"/>
                </a:solidFill>
                <a:effectLst/>
                <a:uLnTx/>
                <a:uFillTx/>
                <a:latin typeface="+mj-lt"/>
                <a:ea typeface="+mj-ea"/>
                <a:cs typeface="+mj-cs"/>
              </a:rPr>
              <a:t> Data Dependency Analysis</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pic>
        <p:nvPicPr>
          <p:cNvPr id="2" name="Picture 2"/>
          <p:cNvPicPr>
            <a:picLocks noChangeAspect="1" noChangeArrowheads="1"/>
          </p:cNvPicPr>
          <p:nvPr/>
        </p:nvPicPr>
        <p:blipFill>
          <a:blip r:embed="rId4" cstate="print"/>
          <a:srcRect/>
          <a:stretch>
            <a:fillRect/>
          </a:stretch>
        </p:blipFill>
        <p:spPr bwMode="auto">
          <a:xfrm>
            <a:off x="7315200" y="2514600"/>
            <a:ext cx="1047750" cy="231842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189441" name="Object 1"/>
          <p:cNvGraphicFramePr>
            <a:graphicFrameLocks noChangeAspect="1"/>
          </p:cNvGraphicFramePr>
          <p:nvPr/>
        </p:nvGraphicFramePr>
        <p:xfrm>
          <a:off x="304800" y="1598431"/>
          <a:ext cx="8686800" cy="4693023"/>
        </p:xfrm>
        <a:graphic>
          <a:graphicData uri="http://schemas.openxmlformats.org/presentationml/2006/ole">
            <p:oleObj spid="_x0000_s189441" name="Visio" r:id="rId4" imgW="5800895" imgH="3135545" progId="Visio.Drawing.11">
              <p:embed/>
            </p:oleObj>
          </a:graphicData>
        </a:graphic>
      </p:graphicFrame>
      <p:sp>
        <p:nvSpPr>
          <p:cNvPr id="5" name="Slide Number Placeholder 4"/>
          <p:cNvSpPr>
            <a:spLocks noGrp="1"/>
          </p:cNvSpPr>
          <p:nvPr>
            <p:ph type="sldNum" sz="quarter" idx="12"/>
          </p:nvPr>
        </p:nvSpPr>
        <p:spPr/>
        <p:txBody>
          <a:bodyPr>
            <a:normAutofit/>
          </a:bodyPr>
          <a:lstStyle/>
          <a:p>
            <a:fld id="{8BA3411E-B406-42AF-B7E9-DD8F74AEB136}" type="slidenum">
              <a:rPr lang="en-US" smtClean="0"/>
              <a:pPr/>
              <a:t>11</a:t>
            </a:fld>
            <a:endParaRPr lang="en-US" dirty="0"/>
          </a:p>
        </p:txBody>
      </p:sp>
      <p:sp>
        <p:nvSpPr>
          <p:cNvPr id="8" name="Line Callout 1 7"/>
          <p:cNvSpPr/>
          <p:nvPr/>
        </p:nvSpPr>
        <p:spPr>
          <a:xfrm flipH="1">
            <a:off x="0" y="1524000"/>
            <a:ext cx="1981200" cy="1905000"/>
          </a:xfrm>
          <a:prstGeom prst="borderCallout1">
            <a:avLst>
              <a:gd name="adj1" fmla="val 18750"/>
              <a:gd name="adj2" fmla="val -8333"/>
              <a:gd name="adj3" fmla="val 76069"/>
              <a:gd name="adj4" fmla="val -583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 indicates a service invoked by a process controlled by another PEXA.</a:t>
            </a:r>
            <a:endParaRPr lang="en-US" dirty="0"/>
          </a:p>
        </p:txBody>
      </p:sp>
      <p:sp>
        <p:nvSpPr>
          <p:cNvPr id="9" name="Line Callout 1 8"/>
          <p:cNvSpPr/>
          <p:nvPr/>
        </p:nvSpPr>
        <p:spPr>
          <a:xfrm>
            <a:off x="2514600" y="5638800"/>
            <a:ext cx="3505200" cy="1219200"/>
          </a:xfrm>
          <a:prstGeom prst="borderCallout1">
            <a:avLst>
              <a:gd name="adj1" fmla="val 18750"/>
              <a:gd name="adj2" fmla="val -8333"/>
              <a:gd name="adj3" fmla="val -125307"/>
              <a:gd name="adj4" fmla="val -429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Link objects indicate services that are executed in the domain of another PEXA. </a:t>
            </a:r>
            <a:endParaRPr lang="en-US" dirty="0"/>
          </a:p>
        </p:txBody>
      </p:sp>
      <p:sp>
        <p:nvSpPr>
          <p:cNvPr id="11" name="Title 1"/>
          <p:cNvSpPr txBox="1">
            <a:spLocks/>
          </p:cNvSpPr>
          <p:nvPr/>
        </p:nvSpPr>
        <p:spPr>
          <a:xfrm>
            <a:off x="381000" y="0"/>
            <a:ext cx="8382000" cy="1066800"/>
          </a:xfrm>
          <a:prstGeom prst="rect">
            <a:avLst/>
          </a:prstGeom>
        </p:spPr>
        <p:txBody>
          <a:bodyPr vert="horz"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olidFill>
                <a:effectLst/>
                <a:uLnTx/>
                <a:uFillTx/>
                <a:latin typeface="+mj-lt"/>
                <a:ea typeface="+mj-ea"/>
                <a:cs typeface="+mj-cs"/>
              </a:rPr>
              <a:t>Link Objects and External Nodes</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BA3411E-B406-42AF-B7E9-DD8F74AEB136}" type="slidenum">
              <a:rPr lang="en-US" smtClean="0"/>
              <a:pPr/>
              <a:t>12</a:t>
            </a:fld>
            <a:endParaRPr lang="en-US" dirty="0"/>
          </a:p>
        </p:txBody>
      </p:sp>
      <p:sp>
        <p:nvSpPr>
          <p:cNvPr id="4" name="Content Placeholder 3"/>
          <p:cNvSpPr>
            <a:spLocks noGrp="1"/>
          </p:cNvSpPr>
          <p:nvPr>
            <p:ph sz="quarter" idx="1"/>
          </p:nvPr>
        </p:nvSpPr>
        <p:spPr/>
        <p:txBody>
          <a:bodyPr/>
          <a:lstStyle/>
          <a:p>
            <a:r>
              <a:rPr lang="en-US" dirty="0" smtClean="0"/>
              <a:t>Two approaches to building distributed graphs</a:t>
            </a:r>
          </a:p>
          <a:p>
            <a:pPr lvl="1"/>
            <a:endParaRPr lang="en-US" dirty="0" smtClean="0"/>
          </a:p>
          <a:p>
            <a:pPr lvl="1"/>
            <a:r>
              <a:rPr lang="en-US" dirty="0" smtClean="0"/>
              <a:t>The Lazy Approach: analyzes data dependencies and builds </a:t>
            </a:r>
            <a:r>
              <a:rPr lang="en-US" smtClean="0"/>
              <a:t>distributed process dependency </a:t>
            </a:r>
            <a:r>
              <a:rPr lang="en-US" dirty="0" smtClean="0"/>
              <a:t>graphs when a failure occurs. </a:t>
            </a:r>
          </a:p>
          <a:p>
            <a:pPr lvl="1"/>
            <a:endParaRPr lang="en-US" dirty="0" smtClean="0"/>
          </a:p>
          <a:p>
            <a:pPr lvl="1"/>
            <a:r>
              <a:rPr lang="en-US" dirty="0" smtClean="0"/>
              <a:t>The Eager Approach: maintains distributed process dependency graphs at runtime by updating the graphs when a service execution completes.</a:t>
            </a:r>
          </a:p>
          <a:p>
            <a:pPr lvl="1"/>
            <a:endParaRPr lang="en-US" dirty="0"/>
          </a:p>
        </p:txBody>
      </p:sp>
      <p:sp>
        <p:nvSpPr>
          <p:cNvPr id="5" name="Title 1"/>
          <p:cNvSpPr txBox="1">
            <a:spLocks/>
          </p:cNvSpPr>
          <p:nvPr/>
        </p:nvSpPr>
        <p:spPr>
          <a:xfrm>
            <a:off x="457200" y="152400"/>
            <a:ext cx="8229600" cy="914400"/>
          </a:xfrm>
          <a:prstGeom prst="rect">
            <a:avLst/>
          </a:prstGeom>
        </p:spPr>
        <p:txBody>
          <a:bodyPr vert="horz" anchor="b" anchorCtr="0">
            <a:normAutofit fontScale="77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olidFill>
                <a:effectLst/>
                <a:uLnTx/>
                <a:uFillTx/>
                <a:latin typeface="+mj-lt"/>
                <a:ea typeface="+mj-ea"/>
                <a:cs typeface="+mj-cs"/>
              </a:rPr>
              <a:t>Decentralized</a:t>
            </a:r>
            <a:r>
              <a:rPr kumimoji="0" lang="en-US" sz="4000" b="0" i="0" u="none" strike="noStrike" kern="1200" cap="none" spc="0" normalizeH="0" noProof="0" dirty="0" smtClean="0">
                <a:ln>
                  <a:noFill/>
                </a:ln>
                <a:solidFill>
                  <a:schemeClr val="tx2"/>
                </a:solidFill>
                <a:effectLst/>
                <a:uLnTx/>
                <a:uFillTx/>
                <a:latin typeface="+mj-lt"/>
                <a:ea typeface="+mj-ea"/>
                <a:cs typeface="+mj-cs"/>
              </a:rPr>
              <a:t> Data Dependency Analysis</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normAutofit/>
          </a:bodyPr>
          <a:lstStyle/>
          <a:p>
            <a:fld id="{8BA3411E-B406-42AF-B7E9-DD8F74AEB136}" type="slidenum">
              <a:rPr lang="en-US" smtClean="0"/>
              <a:pPr/>
              <a:t>13</a:t>
            </a:fld>
            <a:endParaRPr lang="en-US" dirty="0"/>
          </a:p>
        </p:txBody>
      </p:sp>
      <p:sp>
        <p:nvSpPr>
          <p:cNvPr id="3" name="Content Placeholder 2"/>
          <p:cNvSpPr>
            <a:spLocks noGrp="1"/>
          </p:cNvSpPr>
          <p:nvPr>
            <p:ph sz="quarter" idx="1"/>
          </p:nvPr>
        </p:nvSpPr>
        <p:spPr>
          <a:xfrm>
            <a:off x="457200" y="1219200"/>
            <a:ext cx="8153400" cy="5181600"/>
          </a:xfrm>
        </p:spPr>
        <p:txBody>
          <a:bodyPr>
            <a:normAutofit/>
          </a:bodyPr>
          <a:lstStyle/>
          <a:p>
            <a:r>
              <a:rPr lang="en-US" dirty="0" smtClean="0"/>
              <a:t>Distributed graph construction is invoked upon failure of a service within a process.</a:t>
            </a:r>
          </a:p>
          <a:p>
            <a:r>
              <a:rPr lang="en-US" dirty="0" smtClean="0"/>
              <a:t>Construct a initial graph at the site of the failure to:</a:t>
            </a:r>
          </a:p>
          <a:p>
            <a:pPr lvl="1"/>
            <a:r>
              <a:rPr lang="en-US" dirty="0" smtClean="0"/>
              <a:t>Recover local service executions of the initial graph</a:t>
            </a:r>
          </a:p>
          <a:p>
            <a:pPr lvl="1"/>
            <a:r>
              <a:rPr lang="en-US" dirty="0" smtClean="0"/>
              <a:t>Recover external service executions</a:t>
            </a:r>
          </a:p>
          <a:p>
            <a:r>
              <a:rPr lang="en-US" dirty="0" smtClean="0"/>
              <a:t>Must address cycles in local and distributed graph.</a:t>
            </a:r>
          </a:p>
          <a:p>
            <a:r>
              <a:rPr lang="en-US" dirty="0" smtClean="0"/>
              <a:t>Data associated with a process dependency graph is locked to prevent further dependencies.</a:t>
            </a:r>
          </a:p>
          <a:p>
            <a:r>
              <a:rPr lang="en-US" b="1" dirty="0" smtClean="0"/>
              <a:t>Current assumption</a:t>
            </a:r>
            <a:r>
              <a:rPr lang="en-US" dirty="0" smtClean="0"/>
              <a:t>: </a:t>
            </a:r>
            <a:r>
              <a:rPr lang="en-US" i="1" dirty="0" smtClean="0"/>
              <a:t>All processes in the process dependency graph are compensated. </a:t>
            </a:r>
          </a:p>
        </p:txBody>
      </p:sp>
      <p:sp>
        <p:nvSpPr>
          <p:cNvPr id="6" name="Title 1"/>
          <p:cNvSpPr txBox="1">
            <a:spLocks/>
          </p:cNvSpPr>
          <p:nvPr/>
        </p:nvSpPr>
        <p:spPr>
          <a:xfrm>
            <a:off x="457200" y="152400"/>
            <a:ext cx="8229600" cy="914400"/>
          </a:xfrm>
          <a:prstGeom prst="rect">
            <a:avLst/>
          </a:prstGeom>
        </p:spPr>
        <p:txBody>
          <a:bodyPr vert="horz" anchor="b" anchorCtr="0">
            <a:normAutofit/>
          </a:bodyPr>
          <a:lstStyle/>
          <a:p>
            <a:pPr lvl="0">
              <a:spcBef>
                <a:spcPct val="0"/>
              </a:spcBef>
            </a:pPr>
            <a:r>
              <a:rPr lang="en-US" sz="4000" dirty="0" smtClean="0">
                <a:latin typeface="Bookman Old Style (Headings)"/>
              </a:rPr>
              <a:t>The Lazy Algorithm</a:t>
            </a:r>
            <a:endParaRPr kumimoji="0" lang="en-US" sz="4000" b="0" i="0" u="none" strike="noStrike" kern="1200" cap="none" spc="0" normalizeH="0" baseline="0" noProof="0" dirty="0">
              <a:ln>
                <a:noFill/>
              </a:ln>
              <a:solidFill>
                <a:schemeClr val="tx2"/>
              </a:solidFill>
              <a:effectLst/>
              <a:uLnTx/>
              <a:uFillTx/>
              <a:latin typeface="Bookman Old Style (Headings)"/>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 y="990600"/>
            <a:ext cx="3276600" cy="4290237"/>
          </a:xfrm>
          <a:prstGeom prst="roundRect">
            <a:avLst/>
          </a:prstGeom>
          <a:solidFill>
            <a:schemeClr val="bg1">
              <a:alpha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Narrow" pitchFamily="34" charset="0"/>
            </a:endParaRPr>
          </a:p>
        </p:txBody>
      </p:sp>
      <p:sp>
        <p:nvSpPr>
          <p:cNvPr id="5" name="Rounded Rectangle 4"/>
          <p:cNvSpPr/>
          <p:nvPr/>
        </p:nvSpPr>
        <p:spPr>
          <a:xfrm>
            <a:off x="3238500" y="5030450"/>
            <a:ext cx="5867400" cy="1752600"/>
          </a:xfrm>
          <a:prstGeom prst="roundRect">
            <a:avLst/>
          </a:prstGeom>
          <a:solidFill>
            <a:schemeClr val="bg1">
              <a:alpha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Narrow" pitchFamily="34" charset="0"/>
            </a:endParaRPr>
          </a:p>
        </p:txBody>
      </p:sp>
      <p:sp>
        <p:nvSpPr>
          <p:cNvPr id="6" name="Rounded Rectangle 5"/>
          <p:cNvSpPr/>
          <p:nvPr/>
        </p:nvSpPr>
        <p:spPr>
          <a:xfrm>
            <a:off x="5600700" y="1296650"/>
            <a:ext cx="3326218" cy="3200400"/>
          </a:xfrm>
          <a:prstGeom prst="roundRect">
            <a:avLst/>
          </a:prstGeom>
          <a:solidFill>
            <a:schemeClr val="bg1">
              <a:alpha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Narrow" pitchFamily="34" charset="0"/>
            </a:endParaRPr>
          </a:p>
        </p:txBody>
      </p:sp>
      <p:sp>
        <p:nvSpPr>
          <p:cNvPr id="10" name="TextBox 9"/>
          <p:cNvSpPr txBox="1">
            <a:spLocks/>
          </p:cNvSpPr>
          <p:nvPr/>
        </p:nvSpPr>
        <p:spPr>
          <a:xfrm>
            <a:off x="144780" y="1677649"/>
            <a:ext cx="2286000" cy="274320"/>
          </a:xfrm>
          <a:prstGeom prst="rect">
            <a:avLst/>
          </a:prstGeom>
          <a:noFill/>
          <a:ln w="317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Arial Narrow" pitchFamily="34" charset="0"/>
              </a:rPr>
              <a:t>101 P1 op11 X1 In  degs 1  PEXA 1</a:t>
            </a:r>
            <a:endParaRPr lang="en-US" sz="1200" dirty="0">
              <a:latin typeface="Arial Narrow" pitchFamily="34" charset="0"/>
            </a:endParaRPr>
          </a:p>
        </p:txBody>
      </p:sp>
      <p:sp>
        <p:nvSpPr>
          <p:cNvPr id="11" name="TextBox 10"/>
          <p:cNvSpPr txBox="1">
            <a:spLocks/>
          </p:cNvSpPr>
          <p:nvPr/>
        </p:nvSpPr>
        <p:spPr>
          <a:xfrm>
            <a:off x="144780" y="2287249"/>
            <a:ext cx="2429164" cy="274320"/>
          </a:xfrm>
          <a:prstGeom prst="rect">
            <a:avLst/>
          </a:prstGeom>
          <a:noFill/>
          <a:ln w="317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Arial Narrow" pitchFamily="34" charset="0"/>
              </a:rPr>
              <a:t>201 P2 op21 X1 </a:t>
            </a:r>
            <a:r>
              <a:rPr lang="en-US" sz="1200" b="1" u="sng" dirty="0" smtClean="0">
                <a:latin typeface="Arial Narrow" pitchFamily="34" charset="0"/>
              </a:rPr>
              <a:t>EX</a:t>
            </a:r>
            <a:r>
              <a:rPr lang="en-US" sz="1200" dirty="0" smtClean="0">
                <a:latin typeface="Arial Narrow" pitchFamily="34" charset="0"/>
              </a:rPr>
              <a:t> degs 1  </a:t>
            </a:r>
            <a:r>
              <a:rPr lang="en-US" sz="1200" b="1" u="sng" dirty="0" smtClean="0">
                <a:latin typeface="Arial Narrow" pitchFamily="34" charset="0"/>
              </a:rPr>
              <a:t>PEXA 2</a:t>
            </a:r>
            <a:endParaRPr lang="en-US" sz="1200" b="1" u="sng" dirty="0">
              <a:latin typeface="Arial Narrow" pitchFamily="34" charset="0"/>
            </a:endParaRPr>
          </a:p>
        </p:txBody>
      </p:sp>
      <p:sp>
        <p:nvSpPr>
          <p:cNvPr id="18" name="TextBox 17"/>
          <p:cNvSpPr txBox="1"/>
          <p:nvPr/>
        </p:nvSpPr>
        <p:spPr>
          <a:xfrm>
            <a:off x="6444215" y="3116589"/>
            <a:ext cx="2286000" cy="276999"/>
          </a:xfrm>
          <a:prstGeom prst="rect">
            <a:avLst/>
          </a:prstGeom>
          <a:noFill/>
          <a:ln w="317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Arial Narrow" pitchFamily="34" charset="0"/>
              </a:rPr>
              <a:t>202 P2 op22 X2 In degs 2  PEXA 2</a:t>
            </a:r>
            <a:endParaRPr lang="en-US" sz="1200" dirty="0">
              <a:latin typeface="Arial Narrow" pitchFamily="34" charset="0"/>
            </a:endParaRPr>
          </a:p>
        </p:txBody>
      </p:sp>
      <p:sp>
        <p:nvSpPr>
          <p:cNvPr id="20" name="TextBox 19"/>
          <p:cNvSpPr txBox="1"/>
          <p:nvPr/>
        </p:nvSpPr>
        <p:spPr>
          <a:xfrm>
            <a:off x="812504" y="1174375"/>
            <a:ext cx="1600200" cy="369332"/>
          </a:xfrm>
          <a:prstGeom prst="rect">
            <a:avLst/>
          </a:prstGeom>
          <a:noFill/>
          <a:ln>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u="sng" dirty="0" smtClean="0">
                <a:latin typeface="Arial Narrow" pitchFamily="34" charset="0"/>
              </a:rPr>
              <a:t>PEXA 1</a:t>
            </a:r>
            <a:r>
              <a:rPr lang="en-US" dirty="0" smtClean="0">
                <a:latin typeface="Arial Narrow" pitchFamily="34" charset="0"/>
              </a:rPr>
              <a:t> DEGS 1</a:t>
            </a:r>
            <a:endParaRPr lang="en-US" dirty="0">
              <a:latin typeface="Arial Narrow" pitchFamily="34" charset="0"/>
            </a:endParaRPr>
          </a:p>
        </p:txBody>
      </p:sp>
      <p:sp>
        <p:nvSpPr>
          <p:cNvPr id="21" name="TextBox 20"/>
          <p:cNvSpPr txBox="1"/>
          <p:nvPr/>
        </p:nvSpPr>
        <p:spPr>
          <a:xfrm>
            <a:off x="6672815" y="2583189"/>
            <a:ext cx="1600200" cy="369332"/>
          </a:xfrm>
          <a:prstGeom prst="rect">
            <a:avLst/>
          </a:prstGeom>
          <a:noFill/>
          <a:ln>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u="sng" dirty="0" smtClean="0">
                <a:latin typeface="Arial Narrow" pitchFamily="34" charset="0"/>
              </a:rPr>
              <a:t>PEXA 2</a:t>
            </a:r>
            <a:r>
              <a:rPr lang="en-US" dirty="0" smtClean="0">
                <a:latin typeface="Arial Narrow" pitchFamily="34" charset="0"/>
              </a:rPr>
              <a:t> DEGS 2</a:t>
            </a:r>
            <a:endParaRPr lang="en-US" dirty="0">
              <a:latin typeface="Arial Narrow" pitchFamily="34" charset="0"/>
            </a:endParaRPr>
          </a:p>
        </p:txBody>
      </p:sp>
      <p:sp>
        <p:nvSpPr>
          <p:cNvPr id="23" name="TextBox 22"/>
          <p:cNvSpPr txBox="1"/>
          <p:nvPr/>
        </p:nvSpPr>
        <p:spPr>
          <a:xfrm>
            <a:off x="38100" y="5411450"/>
            <a:ext cx="3048000" cy="1446550"/>
          </a:xfrm>
          <a:prstGeom prst="rect">
            <a:avLst/>
          </a:prstGeom>
          <a:solidFill>
            <a:schemeClr val="bg1"/>
          </a:solidFill>
          <a:ln w="1587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latin typeface="Arial Narrow" pitchFamily="34" charset="0"/>
              </a:rPr>
              <a:t>* change to compensated when the PEXA receives the recovery notification</a:t>
            </a:r>
          </a:p>
          <a:p>
            <a:r>
              <a:rPr lang="en-US" sz="1100" dirty="0" smtClean="0">
                <a:latin typeface="Arial Narrow" pitchFamily="34" charset="0"/>
              </a:rPr>
              <a:t>** change to compensated when the PEXA send the recovery notification to another PEXA</a:t>
            </a:r>
          </a:p>
          <a:p>
            <a:r>
              <a:rPr lang="en-US" sz="1100" dirty="0" smtClean="0">
                <a:latin typeface="Arial Narrow" pitchFamily="34" charset="0"/>
              </a:rPr>
              <a:t>Solid line: send the execution result(status in link objects  changed to successful)</a:t>
            </a:r>
          </a:p>
          <a:p>
            <a:r>
              <a:rPr lang="en-US" sz="1100" dirty="0" smtClean="0">
                <a:latin typeface="Arial Narrow" pitchFamily="34" charset="0"/>
              </a:rPr>
              <a:t>Dashed line: send the recovery notification (status in link objects changed to compensated)</a:t>
            </a:r>
          </a:p>
        </p:txBody>
      </p:sp>
      <p:sp>
        <p:nvSpPr>
          <p:cNvPr id="24" name="TextBox 23"/>
          <p:cNvSpPr txBox="1"/>
          <p:nvPr/>
        </p:nvSpPr>
        <p:spPr>
          <a:xfrm>
            <a:off x="7658100" y="5716250"/>
            <a:ext cx="838200" cy="369332"/>
          </a:xfrm>
          <a:prstGeom prst="rect">
            <a:avLst/>
          </a:prstGeom>
          <a:noFill/>
          <a:ln>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u="sng" dirty="0" smtClean="0">
                <a:latin typeface="Arial Narrow" pitchFamily="34" charset="0"/>
              </a:rPr>
              <a:t>PEXA 3</a:t>
            </a:r>
            <a:endParaRPr lang="en-US" dirty="0">
              <a:latin typeface="Arial Narrow" pitchFamily="34" charset="0"/>
            </a:endParaRPr>
          </a:p>
        </p:txBody>
      </p:sp>
      <p:sp>
        <p:nvSpPr>
          <p:cNvPr id="29" name="TextBox 28"/>
          <p:cNvSpPr txBox="1"/>
          <p:nvPr/>
        </p:nvSpPr>
        <p:spPr>
          <a:xfrm>
            <a:off x="419100" y="4889718"/>
            <a:ext cx="2514600" cy="369332"/>
          </a:xfrm>
          <a:prstGeom prst="rect">
            <a:avLst/>
          </a:prstGeom>
          <a:noFill/>
          <a:ln w="317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Arial Narrow" pitchFamily="34" charset="0"/>
              </a:rPr>
              <a:t>--</a:t>
            </a:r>
            <a:endParaRPr lang="en-US" dirty="0">
              <a:latin typeface="Arial Narrow" pitchFamily="34" charset="0"/>
            </a:endParaRPr>
          </a:p>
        </p:txBody>
      </p:sp>
      <p:sp>
        <p:nvSpPr>
          <p:cNvPr id="30" name="TextBox 29"/>
          <p:cNvSpPr txBox="1"/>
          <p:nvPr/>
        </p:nvSpPr>
        <p:spPr>
          <a:xfrm>
            <a:off x="647700" y="4584918"/>
            <a:ext cx="18288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Arial Narrow" pitchFamily="34" charset="0"/>
              </a:rPr>
              <a:t>link objects table</a:t>
            </a:r>
            <a:endParaRPr lang="en-US" dirty="0">
              <a:latin typeface="Arial Narrow" pitchFamily="34" charset="0"/>
            </a:endParaRPr>
          </a:p>
        </p:txBody>
      </p:sp>
      <p:sp>
        <p:nvSpPr>
          <p:cNvPr id="31" name="TextBox 30"/>
          <p:cNvSpPr txBox="1"/>
          <p:nvPr/>
        </p:nvSpPr>
        <p:spPr>
          <a:xfrm>
            <a:off x="5829300" y="1753849"/>
            <a:ext cx="2895600" cy="369332"/>
          </a:xfrm>
          <a:prstGeom prst="rect">
            <a:avLst/>
          </a:prstGeom>
          <a:noFill/>
          <a:ln w="317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smtClean="0">
                <a:latin typeface="Arial Narrow" pitchFamily="34" charset="0"/>
              </a:rPr>
              <a:t>P2 op21  201  degs1 </a:t>
            </a:r>
            <a:r>
              <a:rPr lang="en-US" dirty="0" smtClean="0">
                <a:latin typeface="Arial Narrow" pitchFamily="34" charset="0"/>
              </a:rPr>
              <a:t> </a:t>
            </a:r>
            <a:r>
              <a:rPr lang="en-US" sz="1200" dirty="0" smtClean="0">
                <a:latin typeface="Arial Narrow" pitchFamily="34" charset="0"/>
              </a:rPr>
              <a:t>PEXA1</a:t>
            </a:r>
            <a:r>
              <a:rPr lang="en-US" dirty="0" smtClean="0">
                <a:latin typeface="Arial Narrow" pitchFamily="34" charset="0"/>
              </a:rPr>
              <a:t> </a:t>
            </a:r>
            <a:r>
              <a:rPr lang="en-US" sz="1050" dirty="0" smtClean="0">
                <a:latin typeface="Arial Narrow" pitchFamily="34" charset="0"/>
              </a:rPr>
              <a:t>successful  </a:t>
            </a:r>
            <a:r>
              <a:rPr lang="en-US" sz="1400" dirty="0" smtClean="0">
                <a:latin typeface="Arial Narrow" pitchFamily="34" charset="0"/>
              </a:rPr>
              <a:t>*</a:t>
            </a:r>
            <a:endParaRPr lang="en-US" sz="1400" dirty="0">
              <a:latin typeface="Arial Narrow" pitchFamily="34" charset="0"/>
            </a:endParaRPr>
          </a:p>
        </p:txBody>
      </p:sp>
      <p:sp>
        <p:nvSpPr>
          <p:cNvPr id="32" name="TextBox 31"/>
          <p:cNvSpPr txBox="1"/>
          <p:nvPr/>
        </p:nvSpPr>
        <p:spPr>
          <a:xfrm>
            <a:off x="6286500" y="1449049"/>
            <a:ext cx="18288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Arial Narrow" pitchFamily="34" charset="0"/>
              </a:rPr>
              <a:t>link objects table</a:t>
            </a:r>
            <a:endParaRPr lang="en-US" dirty="0">
              <a:latin typeface="Arial Narrow" pitchFamily="34" charset="0"/>
            </a:endParaRPr>
          </a:p>
        </p:txBody>
      </p:sp>
      <p:sp>
        <p:nvSpPr>
          <p:cNvPr id="33" name="Rectangle 32"/>
          <p:cNvSpPr/>
          <p:nvPr/>
        </p:nvSpPr>
        <p:spPr>
          <a:xfrm>
            <a:off x="5676900" y="1753849"/>
            <a:ext cx="1524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Narrow" pitchFamily="34" charset="0"/>
            </a:endParaRPr>
          </a:p>
        </p:txBody>
      </p:sp>
      <p:sp>
        <p:nvSpPr>
          <p:cNvPr id="37" name="Rectangle 36"/>
          <p:cNvSpPr/>
          <p:nvPr/>
        </p:nvSpPr>
        <p:spPr>
          <a:xfrm>
            <a:off x="3390900" y="5640051"/>
            <a:ext cx="1524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Narrow" pitchFamily="34" charset="0"/>
            </a:endParaRPr>
          </a:p>
        </p:txBody>
      </p:sp>
      <p:sp>
        <p:nvSpPr>
          <p:cNvPr id="38" name="Rectangle 37"/>
          <p:cNvSpPr/>
          <p:nvPr/>
        </p:nvSpPr>
        <p:spPr>
          <a:xfrm>
            <a:off x="3390900" y="6021051"/>
            <a:ext cx="1524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Narrow" pitchFamily="34" charset="0"/>
            </a:endParaRPr>
          </a:p>
        </p:txBody>
      </p:sp>
      <p:cxnSp>
        <p:nvCxnSpPr>
          <p:cNvPr id="41" name="Elbow Connector 40"/>
          <p:cNvCxnSpPr>
            <a:endCxn id="33" idx="1"/>
          </p:cNvCxnSpPr>
          <p:nvPr/>
        </p:nvCxnSpPr>
        <p:spPr>
          <a:xfrm flipV="1">
            <a:off x="3171536" y="1944349"/>
            <a:ext cx="2505364" cy="516081"/>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a:spLocks/>
          </p:cNvSpPr>
          <p:nvPr/>
        </p:nvSpPr>
        <p:spPr>
          <a:xfrm>
            <a:off x="144780" y="2973049"/>
            <a:ext cx="2286000" cy="274320"/>
          </a:xfrm>
          <a:prstGeom prst="rect">
            <a:avLst/>
          </a:prstGeom>
          <a:noFill/>
          <a:ln w="317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Arial Narrow" pitchFamily="34" charset="0"/>
              </a:rPr>
              <a:t>302 P3 op32 Y1 </a:t>
            </a:r>
            <a:r>
              <a:rPr lang="en-US" sz="1200" b="1" u="sng" dirty="0" smtClean="0">
                <a:latin typeface="Arial Narrow" pitchFamily="34" charset="0"/>
              </a:rPr>
              <a:t>EX</a:t>
            </a:r>
            <a:r>
              <a:rPr lang="en-US" sz="1200" dirty="0" smtClean="0">
                <a:latin typeface="Arial Narrow" pitchFamily="34" charset="0"/>
              </a:rPr>
              <a:t> degs 1 </a:t>
            </a:r>
            <a:r>
              <a:rPr lang="en-US" sz="1200" b="1" u="sng" dirty="0" smtClean="0">
                <a:latin typeface="Arial Narrow" pitchFamily="34" charset="0"/>
              </a:rPr>
              <a:t>PEXA 3</a:t>
            </a:r>
            <a:endParaRPr lang="en-US" sz="1200" b="1" u="sng" dirty="0">
              <a:latin typeface="Arial Narrow" pitchFamily="34" charset="0"/>
            </a:endParaRPr>
          </a:p>
        </p:txBody>
      </p:sp>
      <p:sp>
        <p:nvSpPr>
          <p:cNvPr id="55" name="TextBox 54"/>
          <p:cNvSpPr txBox="1">
            <a:spLocks/>
          </p:cNvSpPr>
          <p:nvPr/>
        </p:nvSpPr>
        <p:spPr>
          <a:xfrm>
            <a:off x="144780" y="3658849"/>
            <a:ext cx="2286000" cy="274320"/>
          </a:xfrm>
          <a:prstGeom prst="rect">
            <a:avLst/>
          </a:prstGeom>
          <a:noFill/>
          <a:ln w="317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Arial Narrow" pitchFamily="34" charset="0"/>
              </a:rPr>
              <a:t>401 P4 op41 Y1 In degs 1   PEXA 1</a:t>
            </a:r>
            <a:endParaRPr lang="en-US" sz="1200" dirty="0">
              <a:latin typeface="Arial Narrow" pitchFamily="34" charset="0"/>
            </a:endParaRPr>
          </a:p>
        </p:txBody>
      </p:sp>
      <p:sp>
        <p:nvSpPr>
          <p:cNvPr id="57" name="TextBox 56"/>
          <p:cNvSpPr txBox="1"/>
          <p:nvPr/>
        </p:nvSpPr>
        <p:spPr>
          <a:xfrm>
            <a:off x="495300" y="4192249"/>
            <a:ext cx="2286000" cy="276999"/>
          </a:xfrm>
          <a:prstGeom prst="rect">
            <a:avLst/>
          </a:prstGeom>
          <a:noFill/>
          <a:ln w="317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Arial Narrow" pitchFamily="34" charset="0"/>
              </a:rPr>
              <a:t>102 P1 op12 Z1 In degs 1   PEXA 1</a:t>
            </a:r>
            <a:endParaRPr lang="en-US" sz="1200" dirty="0">
              <a:latin typeface="Arial Narrow" pitchFamily="34" charset="0"/>
            </a:endParaRPr>
          </a:p>
        </p:txBody>
      </p:sp>
      <p:sp>
        <p:nvSpPr>
          <p:cNvPr id="59" name="TextBox 58"/>
          <p:cNvSpPr txBox="1"/>
          <p:nvPr/>
        </p:nvSpPr>
        <p:spPr>
          <a:xfrm>
            <a:off x="6444215" y="3802389"/>
            <a:ext cx="2286000" cy="276999"/>
          </a:xfrm>
          <a:prstGeom prst="rect">
            <a:avLst/>
          </a:prstGeom>
          <a:noFill/>
          <a:ln w="317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Arial Narrow" pitchFamily="34" charset="0"/>
              </a:rPr>
              <a:t>301 P3 op31 X2 </a:t>
            </a:r>
            <a:r>
              <a:rPr lang="en-US" sz="1200" b="1" u="sng" dirty="0" smtClean="0">
                <a:latin typeface="Arial Narrow" pitchFamily="34" charset="0"/>
              </a:rPr>
              <a:t>EX</a:t>
            </a:r>
            <a:r>
              <a:rPr lang="en-US" sz="1200" dirty="0" smtClean="0">
                <a:latin typeface="Arial Narrow" pitchFamily="34" charset="0"/>
              </a:rPr>
              <a:t> degs 2  </a:t>
            </a:r>
            <a:r>
              <a:rPr lang="en-US" sz="1200" b="1" u="sng" dirty="0" smtClean="0">
                <a:latin typeface="Arial Narrow" pitchFamily="34" charset="0"/>
              </a:rPr>
              <a:t>PEXA3</a:t>
            </a:r>
            <a:endParaRPr lang="en-US" sz="1200" b="1" u="sng" dirty="0">
              <a:latin typeface="Arial Narrow" pitchFamily="34" charset="0"/>
            </a:endParaRPr>
          </a:p>
        </p:txBody>
      </p:sp>
      <p:sp>
        <p:nvSpPr>
          <p:cNvPr id="63" name="TextBox 62"/>
          <p:cNvSpPr txBox="1"/>
          <p:nvPr/>
        </p:nvSpPr>
        <p:spPr>
          <a:xfrm>
            <a:off x="3543300" y="5681871"/>
            <a:ext cx="2667000" cy="338554"/>
          </a:xfrm>
          <a:prstGeom prst="rect">
            <a:avLst/>
          </a:prstGeom>
          <a:noFill/>
          <a:ln w="317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smtClean="0">
                <a:latin typeface="Arial Narrow" pitchFamily="34" charset="0"/>
              </a:rPr>
              <a:t>P3 op31 301 degs2 </a:t>
            </a:r>
            <a:r>
              <a:rPr lang="en-US" sz="1200" dirty="0" smtClean="0">
                <a:latin typeface="Arial Narrow" pitchFamily="34" charset="0"/>
              </a:rPr>
              <a:t>PEXA2</a:t>
            </a:r>
            <a:r>
              <a:rPr lang="en-US" sz="1600" dirty="0" smtClean="0">
                <a:latin typeface="Arial Narrow" pitchFamily="34" charset="0"/>
              </a:rPr>
              <a:t> </a:t>
            </a:r>
            <a:r>
              <a:rPr lang="en-US" sz="800" dirty="0" smtClean="0">
                <a:latin typeface="Arial Narrow" pitchFamily="34" charset="0"/>
              </a:rPr>
              <a:t>Successful </a:t>
            </a:r>
            <a:r>
              <a:rPr lang="en-US" sz="1400" dirty="0" smtClean="0">
                <a:latin typeface="Arial Narrow" pitchFamily="34" charset="0"/>
              </a:rPr>
              <a:t>*</a:t>
            </a:r>
            <a:endParaRPr lang="en-US" sz="1400" dirty="0">
              <a:latin typeface="Arial Narrow" pitchFamily="34" charset="0"/>
            </a:endParaRPr>
          </a:p>
        </p:txBody>
      </p:sp>
      <p:sp>
        <p:nvSpPr>
          <p:cNvPr id="64" name="TextBox 63"/>
          <p:cNvSpPr txBox="1"/>
          <p:nvPr/>
        </p:nvSpPr>
        <p:spPr>
          <a:xfrm>
            <a:off x="3848100" y="5335251"/>
            <a:ext cx="18288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Arial Narrow" pitchFamily="34" charset="0"/>
              </a:rPr>
              <a:t>link objects table</a:t>
            </a:r>
            <a:endParaRPr lang="en-US" dirty="0">
              <a:latin typeface="Arial Narrow" pitchFamily="34" charset="0"/>
            </a:endParaRPr>
          </a:p>
        </p:txBody>
      </p:sp>
      <p:sp>
        <p:nvSpPr>
          <p:cNvPr id="65" name="TextBox 64"/>
          <p:cNvSpPr txBox="1"/>
          <p:nvPr/>
        </p:nvSpPr>
        <p:spPr>
          <a:xfrm>
            <a:off x="3543300" y="6020425"/>
            <a:ext cx="2667000" cy="338554"/>
          </a:xfrm>
          <a:prstGeom prst="rect">
            <a:avLst/>
          </a:prstGeom>
          <a:noFill/>
          <a:ln w="317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smtClean="0">
                <a:latin typeface="Arial Narrow" pitchFamily="34" charset="0"/>
              </a:rPr>
              <a:t>P3 op32 302 degs1 </a:t>
            </a:r>
            <a:r>
              <a:rPr lang="en-US" sz="1200" dirty="0" smtClean="0">
                <a:latin typeface="Arial Narrow" pitchFamily="34" charset="0"/>
              </a:rPr>
              <a:t>PEXA1</a:t>
            </a:r>
            <a:r>
              <a:rPr lang="en-US" sz="1600" dirty="0" smtClean="0">
                <a:latin typeface="Arial Narrow" pitchFamily="34" charset="0"/>
              </a:rPr>
              <a:t> </a:t>
            </a:r>
            <a:r>
              <a:rPr lang="en-US" sz="800" dirty="0" smtClean="0">
                <a:latin typeface="Arial Narrow" pitchFamily="34" charset="0"/>
              </a:rPr>
              <a:t>Successful</a:t>
            </a:r>
            <a:r>
              <a:rPr lang="en-US" sz="1400" dirty="0" smtClean="0">
                <a:latin typeface="Arial Narrow" pitchFamily="34" charset="0"/>
              </a:rPr>
              <a:t>**</a:t>
            </a:r>
            <a:endParaRPr lang="en-US" sz="1400" dirty="0">
              <a:latin typeface="Arial Narrow" pitchFamily="34" charset="0"/>
            </a:endParaRPr>
          </a:p>
        </p:txBody>
      </p:sp>
      <p:cxnSp>
        <p:nvCxnSpPr>
          <p:cNvPr id="66" name="Elbow Connector 65"/>
          <p:cNvCxnSpPr/>
          <p:nvPr/>
        </p:nvCxnSpPr>
        <p:spPr>
          <a:xfrm>
            <a:off x="3009900" y="3125449"/>
            <a:ext cx="381000" cy="3086102"/>
          </a:xfrm>
          <a:prstGeom prst="bentConnector3">
            <a:avLst>
              <a:gd name="adj1" fmla="val 40303"/>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hape 66"/>
          <p:cNvCxnSpPr/>
          <p:nvPr/>
        </p:nvCxnSpPr>
        <p:spPr>
          <a:xfrm rot="10800000" flipV="1">
            <a:off x="3467101" y="4003279"/>
            <a:ext cx="2349043" cy="1636771"/>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1" name="TextBox 70"/>
          <p:cNvSpPr txBox="1"/>
          <p:nvPr/>
        </p:nvSpPr>
        <p:spPr>
          <a:xfrm>
            <a:off x="6743700" y="6249651"/>
            <a:ext cx="2286000" cy="276999"/>
          </a:xfrm>
          <a:prstGeom prst="rect">
            <a:avLst/>
          </a:prstGeom>
          <a:noFill/>
          <a:ln w="317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Arial Narrow" pitchFamily="34" charset="0"/>
              </a:rPr>
              <a:t>301 P3 op33 X2 In</a:t>
            </a:r>
            <a:r>
              <a:rPr lang="en-US" sz="1200" b="1" dirty="0" smtClean="0">
                <a:latin typeface="Arial Narrow" pitchFamily="34" charset="0"/>
              </a:rPr>
              <a:t> </a:t>
            </a:r>
            <a:r>
              <a:rPr lang="en-US" sz="1200" dirty="0" smtClean="0">
                <a:latin typeface="Arial Narrow" pitchFamily="34" charset="0"/>
              </a:rPr>
              <a:t>degs 3  PEXA3</a:t>
            </a:r>
            <a:endParaRPr lang="en-US" sz="1200" dirty="0">
              <a:latin typeface="Arial Narrow" pitchFamily="34" charset="0"/>
            </a:endParaRPr>
          </a:p>
        </p:txBody>
      </p:sp>
      <p:cxnSp>
        <p:nvCxnSpPr>
          <p:cNvPr id="76" name="Straight Connector 75"/>
          <p:cNvCxnSpPr/>
          <p:nvPr/>
        </p:nvCxnSpPr>
        <p:spPr>
          <a:xfrm rot="10800000">
            <a:off x="2438400" y="3124200"/>
            <a:ext cx="609600" cy="1588"/>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10800000">
            <a:off x="5800436" y="4001725"/>
            <a:ext cx="609600" cy="1588"/>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78" name="Oval 77"/>
          <p:cNvSpPr/>
          <p:nvPr/>
        </p:nvSpPr>
        <p:spPr>
          <a:xfrm>
            <a:off x="38100" y="4116049"/>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dirty="0">
                <a:solidFill>
                  <a:schemeClr val="tx1"/>
                </a:solidFill>
                <a:latin typeface="Arial Narrow" pitchFamily="34" charset="0"/>
              </a:rPr>
              <a:t>P</a:t>
            </a:r>
            <a:r>
              <a:rPr lang="en-US" sz="1000" dirty="0" smtClean="0">
                <a:solidFill>
                  <a:schemeClr val="tx1"/>
                </a:solidFill>
                <a:latin typeface="Arial Narrow" pitchFamily="34" charset="0"/>
              </a:rPr>
              <a:t>1</a:t>
            </a:r>
            <a:endParaRPr lang="en-US" sz="1000" dirty="0">
              <a:solidFill>
                <a:schemeClr val="tx1"/>
              </a:solidFill>
              <a:latin typeface="Arial Narrow" pitchFamily="34" charset="0"/>
            </a:endParaRPr>
          </a:p>
        </p:txBody>
      </p:sp>
      <p:sp>
        <p:nvSpPr>
          <p:cNvPr id="79" name="Oval 78"/>
          <p:cNvSpPr/>
          <p:nvPr/>
        </p:nvSpPr>
        <p:spPr>
          <a:xfrm>
            <a:off x="2705100" y="1601449"/>
            <a:ext cx="4572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dirty="0">
                <a:solidFill>
                  <a:schemeClr val="tx1"/>
                </a:solidFill>
                <a:latin typeface="Arial Narrow" pitchFamily="34" charset="0"/>
              </a:rPr>
              <a:t>P</a:t>
            </a:r>
            <a:r>
              <a:rPr lang="en-US" sz="1000" dirty="0" smtClean="0">
                <a:solidFill>
                  <a:schemeClr val="tx1"/>
                </a:solidFill>
                <a:latin typeface="Arial Narrow" pitchFamily="34" charset="0"/>
              </a:rPr>
              <a:t>1</a:t>
            </a:r>
            <a:endParaRPr lang="en-US" sz="1000" dirty="0">
              <a:solidFill>
                <a:schemeClr val="tx1"/>
              </a:solidFill>
              <a:latin typeface="Arial Narrow" pitchFamily="34" charset="0"/>
            </a:endParaRPr>
          </a:p>
        </p:txBody>
      </p:sp>
      <p:cxnSp>
        <p:nvCxnSpPr>
          <p:cNvPr id="85" name="Straight Connector 84"/>
          <p:cNvCxnSpPr/>
          <p:nvPr/>
        </p:nvCxnSpPr>
        <p:spPr>
          <a:xfrm rot="10800000">
            <a:off x="2590800" y="2458965"/>
            <a:ext cx="609600" cy="1588"/>
          </a:xfrm>
          <a:prstGeom prst="line">
            <a:avLst/>
          </a:prstGeom>
          <a:ln w="19050">
            <a:solidFill>
              <a:schemeClr val="tx1"/>
            </a:solidFill>
            <a:tailEnd type="none"/>
          </a:ln>
        </p:spPr>
        <p:style>
          <a:lnRef idx="1">
            <a:schemeClr val="accent1"/>
          </a:lnRef>
          <a:fillRef idx="0">
            <a:schemeClr val="accent1"/>
          </a:fillRef>
          <a:effectRef idx="0">
            <a:schemeClr val="accent1"/>
          </a:effectRef>
          <a:fontRef idx="minor">
            <a:schemeClr val="tx1"/>
          </a:fontRef>
        </p:style>
      </p:cxnSp>
      <p:grpSp>
        <p:nvGrpSpPr>
          <p:cNvPr id="97" name="Group 96"/>
          <p:cNvGrpSpPr/>
          <p:nvPr/>
        </p:nvGrpSpPr>
        <p:grpSpPr>
          <a:xfrm>
            <a:off x="2583649" y="2048669"/>
            <a:ext cx="609600" cy="630381"/>
            <a:chOff x="2590800" y="2036619"/>
            <a:chExt cx="609600" cy="630381"/>
          </a:xfrm>
        </p:grpSpPr>
        <p:cxnSp>
          <p:nvCxnSpPr>
            <p:cNvPr id="86" name="Straight Connector 85"/>
            <p:cNvCxnSpPr/>
            <p:nvPr/>
          </p:nvCxnSpPr>
          <p:spPr>
            <a:xfrm rot="10800000">
              <a:off x="2590800" y="2456872"/>
              <a:ext cx="609600" cy="1588"/>
            </a:xfrm>
            <a:prstGeom prst="line">
              <a:avLst/>
            </a:prstGeom>
            <a:ln w="53975">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87" name="Oval 86"/>
            <p:cNvSpPr/>
            <p:nvPr/>
          </p:nvSpPr>
          <p:spPr>
            <a:xfrm>
              <a:off x="2743200" y="2209800"/>
              <a:ext cx="4572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dirty="0" smtClean="0">
                  <a:solidFill>
                    <a:schemeClr val="tx1"/>
                  </a:solidFill>
                  <a:latin typeface="Arial Narrow" pitchFamily="34" charset="0"/>
                </a:rPr>
                <a:t>P</a:t>
              </a:r>
              <a:r>
                <a:rPr lang="en-US" sz="1000" dirty="0">
                  <a:solidFill>
                    <a:schemeClr val="tx1"/>
                  </a:solidFill>
                  <a:latin typeface="Arial Narrow" pitchFamily="34" charset="0"/>
                </a:rPr>
                <a:t>2</a:t>
              </a:r>
            </a:p>
          </p:txBody>
        </p:sp>
        <p:cxnSp>
          <p:nvCxnSpPr>
            <p:cNvPr id="88" name="Straight Arrow Connector 87"/>
            <p:cNvCxnSpPr>
              <a:stCxn id="87" idx="0"/>
            </p:cNvCxnSpPr>
            <p:nvPr/>
          </p:nvCxnSpPr>
          <p:spPr>
            <a:xfrm rot="16200000" flipV="1">
              <a:off x="2880592" y="2118592"/>
              <a:ext cx="173181" cy="92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98" name="Group 97"/>
          <p:cNvGrpSpPr/>
          <p:nvPr/>
        </p:nvGrpSpPr>
        <p:grpSpPr>
          <a:xfrm>
            <a:off x="3238500" y="2592049"/>
            <a:ext cx="3032050" cy="949842"/>
            <a:chOff x="3238500" y="2592049"/>
            <a:chExt cx="3032050" cy="949842"/>
          </a:xfrm>
        </p:grpSpPr>
        <p:sp>
          <p:nvSpPr>
            <p:cNvPr id="99" name="Oval 98"/>
            <p:cNvSpPr/>
            <p:nvPr/>
          </p:nvSpPr>
          <p:spPr>
            <a:xfrm>
              <a:off x="5813350" y="3084691"/>
              <a:ext cx="4572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dirty="0" smtClean="0">
                  <a:solidFill>
                    <a:schemeClr val="tx1"/>
                  </a:solidFill>
                  <a:latin typeface="Arial Narrow" pitchFamily="34" charset="0"/>
                </a:rPr>
                <a:t>P</a:t>
              </a:r>
              <a:r>
                <a:rPr lang="en-US" sz="1000" dirty="0">
                  <a:solidFill>
                    <a:schemeClr val="tx1"/>
                  </a:solidFill>
                  <a:latin typeface="Arial Narrow" pitchFamily="34" charset="0"/>
                </a:rPr>
                <a:t>2</a:t>
              </a:r>
            </a:p>
          </p:txBody>
        </p:sp>
        <p:cxnSp>
          <p:nvCxnSpPr>
            <p:cNvPr id="100" name="Elbow Connector 99"/>
            <p:cNvCxnSpPr>
              <a:endCxn id="99" idx="2"/>
            </p:cNvCxnSpPr>
            <p:nvPr/>
          </p:nvCxnSpPr>
          <p:spPr>
            <a:xfrm>
              <a:off x="3238500" y="2592049"/>
              <a:ext cx="2574850" cy="721242"/>
            </a:xfrm>
            <a:prstGeom prst="bentConnector3">
              <a:avLst>
                <a:gd name="adj1" fmla="val 50000"/>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01" name="Oval 100"/>
            <p:cNvSpPr/>
            <p:nvPr/>
          </p:nvSpPr>
          <p:spPr>
            <a:xfrm>
              <a:off x="4533900" y="2820649"/>
              <a:ext cx="990600" cy="4572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dirty="0" smtClean="0">
                  <a:solidFill>
                    <a:schemeClr val="tx1"/>
                  </a:solidFill>
                  <a:latin typeface="Arial Narrow" pitchFamily="34" charset="0"/>
                </a:rPr>
                <a:t>Notification   </a:t>
              </a:r>
              <a:r>
                <a:rPr lang="en-US" dirty="0" smtClean="0">
                  <a:solidFill>
                    <a:schemeClr val="tx1"/>
                  </a:solidFill>
                  <a:latin typeface="Arial Narrow" pitchFamily="34" charset="0"/>
                </a:rPr>
                <a:t>1</a:t>
              </a:r>
              <a:endParaRPr lang="en-US" dirty="0">
                <a:solidFill>
                  <a:schemeClr val="tx1"/>
                </a:solidFill>
                <a:latin typeface="Arial Narrow" pitchFamily="34" charset="0"/>
              </a:endParaRPr>
            </a:p>
          </p:txBody>
        </p:sp>
      </p:grpSp>
      <p:grpSp>
        <p:nvGrpSpPr>
          <p:cNvPr id="127" name="Group 126"/>
          <p:cNvGrpSpPr/>
          <p:nvPr/>
        </p:nvGrpSpPr>
        <p:grpSpPr>
          <a:xfrm>
            <a:off x="5803137" y="3559955"/>
            <a:ext cx="609600" cy="673395"/>
            <a:chOff x="5803137" y="3559955"/>
            <a:chExt cx="609600" cy="673395"/>
          </a:xfrm>
        </p:grpSpPr>
        <p:cxnSp>
          <p:nvCxnSpPr>
            <p:cNvPr id="104" name="Straight Connector 103"/>
            <p:cNvCxnSpPr/>
            <p:nvPr/>
          </p:nvCxnSpPr>
          <p:spPr>
            <a:xfrm rot="10800000">
              <a:off x="5803137" y="4000814"/>
              <a:ext cx="609600" cy="1588"/>
            </a:xfrm>
            <a:prstGeom prst="line">
              <a:avLst/>
            </a:prstGeom>
            <a:ln w="4445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106" name="Oval 105"/>
            <p:cNvSpPr/>
            <p:nvPr/>
          </p:nvSpPr>
          <p:spPr>
            <a:xfrm>
              <a:off x="5814220" y="3776150"/>
              <a:ext cx="4572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dirty="0" smtClean="0">
                  <a:solidFill>
                    <a:schemeClr val="tx1"/>
                  </a:solidFill>
                  <a:latin typeface="Arial Narrow" pitchFamily="34" charset="0"/>
                </a:rPr>
                <a:t>P</a:t>
              </a:r>
              <a:r>
                <a:rPr lang="en-US" sz="1000" dirty="0">
                  <a:solidFill>
                    <a:schemeClr val="tx1"/>
                  </a:solidFill>
                  <a:latin typeface="Arial Narrow" pitchFamily="34" charset="0"/>
                </a:rPr>
                <a:t>3</a:t>
              </a:r>
            </a:p>
          </p:txBody>
        </p:sp>
        <p:cxnSp>
          <p:nvCxnSpPr>
            <p:cNvPr id="107" name="Straight Arrow Connector 106"/>
            <p:cNvCxnSpPr/>
            <p:nvPr/>
          </p:nvCxnSpPr>
          <p:spPr>
            <a:xfrm rot="16200000" flipV="1">
              <a:off x="5941356" y="3641928"/>
              <a:ext cx="173181" cy="92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29" name="Group 128"/>
          <p:cNvGrpSpPr/>
          <p:nvPr/>
        </p:nvGrpSpPr>
        <p:grpSpPr>
          <a:xfrm>
            <a:off x="6057900" y="4268450"/>
            <a:ext cx="1524000" cy="2360950"/>
            <a:chOff x="6057900" y="4268450"/>
            <a:chExt cx="1524000" cy="2360950"/>
          </a:xfrm>
        </p:grpSpPr>
        <p:sp>
          <p:nvSpPr>
            <p:cNvPr id="60" name="Oval 59"/>
            <p:cNvSpPr/>
            <p:nvPr/>
          </p:nvSpPr>
          <p:spPr>
            <a:xfrm>
              <a:off x="6248400" y="6172200"/>
              <a:ext cx="4572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dirty="0" smtClean="0">
                  <a:solidFill>
                    <a:schemeClr val="tx1"/>
                  </a:solidFill>
                  <a:latin typeface="Arial Narrow" pitchFamily="34" charset="0"/>
                </a:rPr>
                <a:t>P</a:t>
              </a:r>
              <a:r>
                <a:rPr lang="en-US" sz="1000" dirty="0">
                  <a:solidFill>
                    <a:schemeClr val="tx1"/>
                  </a:solidFill>
                  <a:latin typeface="Arial Narrow" pitchFamily="34" charset="0"/>
                </a:rPr>
                <a:t>3</a:t>
              </a:r>
            </a:p>
          </p:txBody>
        </p:sp>
        <p:grpSp>
          <p:nvGrpSpPr>
            <p:cNvPr id="109" name="Group 108"/>
            <p:cNvGrpSpPr/>
            <p:nvPr/>
          </p:nvGrpSpPr>
          <p:grpSpPr>
            <a:xfrm>
              <a:off x="6057900" y="4268450"/>
              <a:ext cx="1524000" cy="1895755"/>
              <a:chOff x="6057900" y="4268450"/>
              <a:chExt cx="1524000" cy="1895755"/>
            </a:xfrm>
          </p:grpSpPr>
          <p:cxnSp>
            <p:nvCxnSpPr>
              <p:cNvPr id="110" name="Shape 66"/>
              <p:cNvCxnSpPr/>
              <p:nvPr/>
            </p:nvCxnSpPr>
            <p:spPr>
              <a:xfrm rot="16200000" flipH="1">
                <a:off x="5381345" y="4945005"/>
                <a:ext cx="1895755" cy="542645"/>
              </a:xfrm>
              <a:prstGeom prst="bentConnector3">
                <a:avLst>
                  <a:gd name="adj1" fmla="val 50000"/>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11" name="Oval 110"/>
              <p:cNvSpPr/>
              <p:nvPr/>
            </p:nvSpPr>
            <p:spPr>
              <a:xfrm>
                <a:off x="6591300" y="5182850"/>
                <a:ext cx="990600" cy="4572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dirty="0" smtClean="0">
                    <a:solidFill>
                      <a:schemeClr val="tx1"/>
                    </a:solidFill>
                    <a:latin typeface="Arial Narrow" pitchFamily="34" charset="0"/>
                  </a:rPr>
                  <a:t>Notification   </a:t>
                </a:r>
                <a:r>
                  <a:rPr lang="en-US" dirty="0" smtClean="0">
                    <a:solidFill>
                      <a:schemeClr val="tx1"/>
                    </a:solidFill>
                    <a:latin typeface="Arial Narrow" pitchFamily="34" charset="0"/>
                  </a:rPr>
                  <a:t>2</a:t>
                </a:r>
                <a:endParaRPr lang="en-US" dirty="0">
                  <a:solidFill>
                    <a:schemeClr val="tx1"/>
                  </a:solidFill>
                  <a:latin typeface="Arial Narrow" pitchFamily="34" charset="0"/>
                </a:endParaRPr>
              </a:p>
            </p:txBody>
          </p:sp>
        </p:grpSp>
      </p:grpSp>
      <p:grpSp>
        <p:nvGrpSpPr>
          <p:cNvPr id="120" name="Group 119"/>
          <p:cNvGrpSpPr/>
          <p:nvPr/>
        </p:nvGrpSpPr>
        <p:grpSpPr>
          <a:xfrm>
            <a:off x="2438400" y="2904836"/>
            <a:ext cx="3905809" cy="3258112"/>
            <a:chOff x="2438401" y="2896849"/>
            <a:chExt cx="3905809" cy="3258112"/>
          </a:xfrm>
        </p:grpSpPr>
        <p:cxnSp>
          <p:nvCxnSpPr>
            <p:cNvPr id="116" name="Straight Connector 115"/>
            <p:cNvCxnSpPr/>
            <p:nvPr/>
          </p:nvCxnSpPr>
          <p:spPr>
            <a:xfrm rot="10800000">
              <a:off x="2438401" y="3112652"/>
              <a:ext cx="609600" cy="1588"/>
            </a:xfrm>
            <a:prstGeom prst="line">
              <a:avLst/>
            </a:prstGeom>
            <a:ln w="3492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17" name="Elbow Connector 116"/>
            <p:cNvCxnSpPr/>
            <p:nvPr/>
          </p:nvCxnSpPr>
          <p:spPr>
            <a:xfrm rot="16200000" flipH="1">
              <a:off x="3238499" y="3049250"/>
              <a:ext cx="2877112" cy="3334310"/>
            </a:xfrm>
            <a:prstGeom prst="bentConnector3">
              <a:avLst>
                <a:gd name="adj1" fmla="val 50000"/>
              </a:avLst>
            </a:prstGeom>
            <a:ln w="19050">
              <a:solidFill>
                <a:schemeClr val="tx1"/>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118" name="Oval 117"/>
            <p:cNvSpPr/>
            <p:nvPr/>
          </p:nvSpPr>
          <p:spPr>
            <a:xfrm>
              <a:off x="2552700" y="2896849"/>
              <a:ext cx="4572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dirty="0" smtClean="0">
                  <a:solidFill>
                    <a:schemeClr val="tx1"/>
                  </a:solidFill>
                  <a:latin typeface="Arial Narrow" pitchFamily="34" charset="0"/>
                </a:rPr>
                <a:t>P</a:t>
              </a:r>
              <a:r>
                <a:rPr lang="en-US" sz="1000" dirty="0">
                  <a:solidFill>
                    <a:schemeClr val="tx1"/>
                  </a:solidFill>
                  <a:latin typeface="Arial Narrow" pitchFamily="34" charset="0"/>
                </a:rPr>
                <a:t>3</a:t>
              </a:r>
            </a:p>
          </p:txBody>
        </p:sp>
        <p:sp>
          <p:nvSpPr>
            <p:cNvPr id="119" name="Oval 118"/>
            <p:cNvSpPr/>
            <p:nvPr/>
          </p:nvSpPr>
          <p:spPr>
            <a:xfrm>
              <a:off x="4152900" y="4268449"/>
              <a:ext cx="990600" cy="4572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dirty="0" smtClean="0">
                  <a:solidFill>
                    <a:schemeClr val="tx1"/>
                  </a:solidFill>
                  <a:latin typeface="Arial Narrow" pitchFamily="34" charset="0"/>
                </a:rPr>
                <a:t>Notification   </a:t>
              </a:r>
              <a:r>
                <a:rPr lang="en-US" dirty="0" smtClean="0">
                  <a:solidFill>
                    <a:schemeClr val="tx1"/>
                  </a:solidFill>
                  <a:latin typeface="Arial Narrow" pitchFamily="34" charset="0"/>
                </a:rPr>
                <a:t>3</a:t>
              </a:r>
              <a:endParaRPr lang="en-US" dirty="0">
                <a:solidFill>
                  <a:schemeClr val="tx1"/>
                </a:solidFill>
                <a:latin typeface="Arial Narrow" pitchFamily="34" charset="0"/>
              </a:endParaRPr>
            </a:p>
          </p:txBody>
        </p:sp>
      </p:grpSp>
      <p:grpSp>
        <p:nvGrpSpPr>
          <p:cNvPr id="121" name="Group 120"/>
          <p:cNvGrpSpPr/>
          <p:nvPr/>
        </p:nvGrpSpPr>
        <p:grpSpPr>
          <a:xfrm>
            <a:off x="2476500" y="3354049"/>
            <a:ext cx="457200" cy="691116"/>
            <a:chOff x="2476500" y="3354049"/>
            <a:chExt cx="457200" cy="691116"/>
          </a:xfrm>
        </p:grpSpPr>
        <p:sp>
          <p:nvSpPr>
            <p:cNvPr id="122" name="Oval 121"/>
            <p:cNvSpPr/>
            <p:nvPr/>
          </p:nvSpPr>
          <p:spPr>
            <a:xfrm>
              <a:off x="2476500" y="3587965"/>
              <a:ext cx="4572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dirty="0" smtClean="0">
                  <a:solidFill>
                    <a:schemeClr val="tx1"/>
                  </a:solidFill>
                  <a:latin typeface="Arial Narrow" pitchFamily="34" charset="0"/>
                </a:rPr>
                <a:t>P</a:t>
              </a:r>
              <a:r>
                <a:rPr lang="en-US" sz="1000" dirty="0">
                  <a:solidFill>
                    <a:schemeClr val="tx1"/>
                  </a:solidFill>
                  <a:latin typeface="Arial Narrow" pitchFamily="34" charset="0"/>
                </a:rPr>
                <a:t>4</a:t>
              </a:r>
            </a:p>
          </p:txBody>
        </p:sp>
        <p:cxnSp>
          <p:nvCxnSpPr>
            <p:cNvPr id="123" name="Straight Arrow Connector 122"/>
            <p:cNvCxnSpPr/>
            <p:nvPr/>
          </p:nvCxnSpPr>
          <p:spPr>
            <a:xfrm rot="5400000" flipH="1" flipV="1">
              <a:off x="2664341" y="3471006"/>
              <a:ext cx="233916" cy="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25" name="Up Arrow 124"/>
          <p:cNvSpPr/>
          <p:nvPr/>
        </p:nvSpPr>
        <p:spPr>
          <a:xfrm>
            <a:off x="2514600" y="4495800"/>
            <a:ext cx="76200" cy="1524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6" name="TextBox 125"/>
          <p:cNvSpPr txBox="1"/>
          <p:nvPr/>
        </p:nvSpPr>
        <p:spPr>
          <a:xfrm>
            <a:off x="2590800" y="4495800"/>
            <a:ext cx="457200" cy="276999"/>
          </a:xfrm>
          <a:prstGeom prst="rect">
            <a:avLst/>
          </a:prstGeom>
          <a:noFill/>
        </p:spPr>
        <p:txBody>
          <a:bodyPr wrap="square" rtlCol="0">
            <a:spAutoFit/>
          </a:bodyPr>
          <a:lstStyle/>
          <a:p>
            <a:r>
              <a:rPr lang="en-US" sz="1200" dirty="0" smtClean="0"/>
              <a:t>fails</a:t>
            </a:r>
            <a:endParaRPr lang="en-US" sz="1200" dirty="0"/>
          </a:p>
        </p:txBody>
      </p:sp>
      <p:sp>
        <p:nvSpPr>
          <p:cNvPr id="128" name="TextBox 127"/>
          <p:cNvSpPr txBox="1"/>
          <p:nvPr/>
        </p:nvSpPr>
        <p:spPr>
          <a:xfrm>
            <a:off x="2514600" y="76200"/>
            <a:ext cx="6629400" cy="1077218"/>
          </a:xfrm>
          <a:prstGeom prst="rect">
            <a:avLst/>
          </a:prstGeom>
          <a:noFill/>
        </p:spPr>
        <p:txBody>
          <a:bodyPr wrap="square" rtlCol="0">
            <a:spAutoFit/>
          </a:bodyPr>
          <a:lstStyle/>
          <a:p>
            <a:pPr algn="ctr"/>
            <a:r>
              <a:rPr lang="en-US" sz="3200" dirty="0" smtClean="0">
                <a:solidFill>
                  <a:schemeClr val="tx2"/>
                </a:solidFill>
                <a:latin typeface="+mj-lt"/>
              </a:rPr>
              <a:t>Decentralized Data Dependency Analysis: the Lazy Algorithm</a:t>
            </a:r>
            <a:endParaRPr lang="en-US" sz="3200" dirty="0">
              <a:solidFill>
                <a:schemeClr val="tx2"/>
              </a:solidFill>
              <a:latin typeface="+mj-lt"/>
            </a:endParaRPr>
          </a:p>
        </p:txBody>
      </p:sp>
      <p:sp>
        <p:nvSpPr>
          <p:cNvPr id="130" name="TextBox 129"/>
          <p:cNvSpPr txBox="1"/>
          <p:nvPr/>
        </p:nvSpPr>
        <p:spPr>
          <a:xfrm>
            <a:off x="2057400" y="4495800"/>
            <a:ext cx="609600" cy="276999"/>
          </a:xfrm>
          <a:prstGeom prst="rect">
            <a:avLst/>
          </a:prstGeom>
          <a:noFill/>
        </p:spPr>
        <p:txBody>
          <a:bodyPr wrap="square" rtlCol="0">
            <a:spAutoFit/>
          </a:bodyPr>
          <a:lstStyle/>
          <a:p>
            <a:r>
              <a:rPr lang="en-US" sz="1200" dirty="0" smtClean="0"/>
              <a:t>when</a:t>
            </a:r>
            <a:endParaRPr lang="en-US" sz="1200" dirty="0"/>
          </a:p>
        </p:txBody>
      </p:sp>
      <p:sp>
        <p:nvSpPr>
          <p:cNvPr id="68" name="Slide Number Placeholder 67"/>
          <p:cNvSpPr>
            <a:spLocks noGrp="1"/>
          </p:cNvSpPr>
          <p:nvPr>
            <p:ph type="sldNum" sz="quarter" idx="12"/>
          </p:nvPr>
        </p:nvSpPr>
        <p:spPr/>
        <p:txBody>
          <a:bodyPr>
            <a:normAutofit/>
          </a:bodyPr>
          <a:lstStyle/>
          <a:p>
            <a:fld id="{8BA3411E-B406-42AF-B7E9-DD8F74AEB136}" type="slidenum">
              <a:rPr lang="en-US" smtClean="0"/>
              <a:pPr/>
              <a:t>14</a:t>
            </a:fld>
            <a:endParaRPr lang="en-US" dirty="0"/>
          </a:p>
        </p:txBody>
      </p:sp>
      <p:sp>
        <p:nvSpPr>
          <p:cNvPr id="70" name="Rectangle 69"/>
          <p:cNvSpPr/>
          <p:nvPr/>
        </p:nvSpPr>
        <p:spPr>
          <a:xfrm>
            <a:off x="7543800" y="1676400"/>
            <a:ext cx="1600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Compensated*</a:t>
            </a:r>
            <a:endParaRPr lang="en-US" dirty="0"/>
          </a:p>
        </p:txBody>
      </p:sp>
      <p:sp>
        <p:nvSpPr>
          <p:cNvPr id="72" name="Rectangle 71"/>
          <p:cNvSpPr/>
          <p:nvPr/>
        </p:nvSpPr>
        <p:spPr>
          <a:xfrm>
            <a:off x="5105400" y="5562600"/>
            <a:ext cx="16002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Compensated*</a:t>
            </a:r>
            <a:endParaRPr lang="en-US" dirty="0"/>
          </a:p>
        </p:txBody>
      </p:sp>
      <p:sp>
        <p:nvSpPr>
          <p:cNvPr id="73" name="Rectangle 72"/>
          <p:cNvSpPr/>
          <p:nvPr/>
        </p:nvSpPr>
        <p:spPr>
          <a:xfrm>
            <a:off x="4572000" y="6096000"/>
            <a:ext cx="1752600" cy="381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Compensated**</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8">
                                            <p:bg/>
                                          </p:spTgt>
                                        </p:tgtEl>
                                        <p:attrNameLst>
                                          <p:attrName>style.visibility</p:attrName>
                                        </p:attrNameLst>
                                      </p:cBhvr>
                                      <p:to>
                                        <p:strVal val="visible"/>
                                      </p:to>
                                    </p:set>
                                    <p:animEffect transition="in" filter="wipe(down)">
                                      <p:cBhvr>
                                        <p:cTn id="7" dur="500"/>
                                        <p:tgtEl>
                                          <p:spTgt spid="78">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8">
                                            <p:txEl>
                                              <p:pRg st="0" end="0"/>
                                            </p:txEl>
                                          </p:spTgt>
                                        </p:tgtEl>
                                        <p:attrNameLst>
                                          <p:attrName>style.visibility</p:attrName>
                                        </p:attrNameLst>
                                      </p:cBhvr>
                                      <p:to>
                                        <p:strVal val="visible"/>
                                      </p:to>
                                    </p:set>
                                    <p:animEffect transition="in" filter="wipe(down)">
                                      <p:cBhvr>
                                        <p:cTn id="10" dur="500"/>
                                        <p:tgtEl>
                                          <p:spTgt spid="7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9">
                                            <p:bg/>
                                          </p:spTgt>
                                        </p:tgtEl>
                                        <p:attrNameLst>
                                          <p:attrName>style.visibility</p:attrName>
                                        </p:attrNameLst>
                                      </p:cBhvr>
                                      <p:to>
                                        <p:strVal val="visible"/>
                                      </p:to>
                                    </p:set>
                                    <p:animEffect transition="in" filter="wipe(down)">
                                      <p:cBhvr>
                                        <p:cTn id="15" dur="500"/>
                                        <p:tgtEl>
                                          <p:spTgt spid="79">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79">
                                            <p:txEl>
                                              <p:pRg st="0" end="0"/>
                                            </p:txEl>
                                          </p:spTgt>
                                        </p:tgtEl>
                                        <p:attrNameLst>
                                          <p:attrName>style.visibility</p:attrName>
                                        </p:attrNameLst>
                                      </p:cBhvr>
                                      <p:to>
                                        <p:strVal val="visible"/>
                                      </p:to>
                                    </p:set>
                                    <p:animEffect transition="in" filter="wipe(down)">
                                      <p:cBhvr>
                                        <p:cTn id="18" dur="500"/>
                                        <p:tgtEl>
                                          <p:spTgt spid="7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97"/>
                                        </p:tgtEl>
                                        <p:attrNameLst>
                                          <p:attrName>style.visibility</p:attrName>
                                        </p:attrNameLst>
                                      </p:cBhvr>
                                      <p:to>
                                        <p:strVal val="visible"/>
                                      </p:to>
                                    </p:set>
                                    <p:animEffect transition="in" filter="wipe(down)">
                                      <p:cBhvr>
                                        <p:cTn id="23" dur="500"/>
                                        <p:tgtEl>
                                          <p:spTgt spid="9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98"/>
                                        </p:tgtEl>
                                        <p:attrNameLst>
                                          <p:attrName>style.visibility</p:attrName>
                                        </p:attrNameLst>
                                      </p:cBhvr>
                                      <p:to>
                                        <p:strVal val="visible"/>
                                      </p:to>
                                    </p:set>
                                    <p:animEffect transition="in" filter="wipe(left)">
                                      <p:cBhvr>
                                        <p:cTn id="28" dur="500"/>
                                        <p:tgtEl>
                                          <p:spTgt spid="98"/>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70"/>
                                        </p:tgtEl>
                                        <p:attrNameLst>
                                          <p:attrName>style.visibility</p:attrName>
                                        </p:attrNameLst>
                                      </p:cBhvr>
                                      <p:to>
                                        <p:strVal val="visible"/>
                                      </p:to>
                                    </p:set>
                                    <p:animEffect transition="in" filter="blinds(horizontal)">
                                      <p:cBhvr>
                                        <p:cTn id="31" dur="500"/>
                                        <p:tgtEl>
                                          <p:spTgt spid="7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nodeType="clickEffect">
                                  <p:stCondLst>
                                    <p:cond delay="0"/>
                                  </p:stCondLst>
                                  <p:childTnLst>
                                    <p:set>
                                      <p:cBhvr>
                                        <p:cTn id="35" dur="1" fill="hold">
                                          <p:stCondLst>
                                            <p:cond delay="0"/>
                                          </p:stCondLst>
                                        </p:cTn>
                                        <p:tgtEl>
                                          <p:spTgt spid="127"/>
                                        </p:tgtEl>
                                        <p:attrNameLst>
                                          <p:attrName>style.visibility</p:attrName>
                                        </p:attrNameLst>
                                      </p:cBhvr>
                                      <p:to>
                                        <p:strVal val="visible"/>
                                      </p:to>
                                    </p:set>
                                    <p:animEffect transition="in" filter="wipe(up)">
                                      <p:cBhvr>
                                        <p:cTn id="36" dur="500"/>
                                        <p:tgtEl>
                                          <p:spTgt spid="12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129"/>
                                        </p:tgtEl>
                                        <p:attrNameLst>
                                          <p:attrName>style.visibility</p:attrName>
                                        </p:attrNameLst>
                                      </p:cBhvr>
                                      <p:to>
                                        <p:strVal val="visible"/>
                                      </p:to>
                                    </p:set>
                                    <p:animEffect transition="in" filter="wipe(up)">
                                      <p:cBhvr>
                                        <p:cTn id="41" dur="500"/>
                                        <p:tgtEl>
                                          <p:spTgt spid="129"/>
                                        </p:tgtEl>
                                      </p:cBhvr>
                                    </p:animEffect>
                                  </p:childTnLst>
                                </p:cTn>
                              </p:par>
                              <p:par>
                                <p:cTn id="42" presetID="3" presetClass="entr" presetSubtype="10"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blinds(horizontal)">
                                      <p:cBhvr>
                                        <p:cTn id="44" dur="500"/>
                                        <p:tgtEl>
                                          <p:spTgt spid="7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120"/>
                                        </p:tgtEl>
                                        <p:attrNameLst>
                                          <p:attrName>style.visibility</p:attrName>
                                        </p:attrNameLst>
                                      </p:cBhvr>
                                      <p:to>
                                        <p:strVal val="visible"/>
                                      </p:to>
                                    </p:set>
                                    <p:animEffect transition="in" filter="wipe(down)">
                                      <p:cBhvr>
                                        <p:cTn id="49" dur="500"/>
                                        <p:tgtEl>
                                          <p:spTgt spid="120"/>
                                        </p:tgtEl>
                                      </p:cBhvr>
                                    </p:animEffect>
                                  </p:childTnLst>
                                </p:cTn>
                              </p:par>
                              <p:par>
                                <p:cTn id="50" presetID="3" presetClass="entr" presetSubtype="10" fill="hold" grpId="0" nodeType="withEffect">
                                  <p:stCondLst>
                                    <p:cond delay="0"/>
                                  </p:stCondLst>
                                  <p:childTnLst>
                                    <p:set>
                                      <p:cBhvr>
                                        <p:cTn id="51" dur="1" fill="hold">
                                          <p:stCondLst>
                                            <p:cond delay="0"/>
                                          </p:stCondLst>
                                        </p:cTn>
                                        <p:tgtEl>
                                          <p:spTgt spid="73"/>
                                        </p:tgtEl>
                                        <p:attrNameLst>
                                          <p:attrName>style.visibility</p:attrName>
                                        </p:attrNameLst>
                                      </p:cBhvr>
                                      <p:to>
                                        <p:strVal val="visible"/>
                                      </p:to>
                                    </p:set>
                                    <p:animEffect transition="in" filter="blinds(horizontal)">
                                      <p:cBhvr>
                                        <p:cTn id="52" dur="500"/>
                                        <p:tgtEl>
                                          <p:spTgt spid="73"/>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121"/>
                                        </p:tgtEl>
                                        <p:attrNameLst>
                                          <p:attrName>style.visibility</p:attrName>
                                        </p:attrNameLst>
                                      </p:cBhvr>
                                      <p:to>
                                        <p:strVal val="visible"/>
                                      </p:to>
                                    </p:set>
                                    <p:animEffect transition="in" filter="wipe(up)">
                                      <p:cBhvr>
                                        <p:cTn id="57"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uiExpand="1" build="allAtOnce" animBg="1"/>
      <p:bldP spid="79" grpId="0" uiExpand="1" build="allAtOnce" animBg="1"/>
      <p:bldP spid="70" grpId="0" animBg="1"/>
      <p:bldP spid="72" grpId="0" animBg="1"/>
      <p:bldP spid="7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normAutofit/>
          </a:bodyPr>
          <a:lstStyle/>
          <a:p>
            <a:fld id="{8BA3411E-B406-42AF-B7E9-DD8F74AEB136}" type="slidenum">
              <a:rPr lang="en-US" smtClean="0"/>
              <a:pPr/>
              <a:t>15</a:t>
            </a:fld>
            <a:endParaRPr lang="en-US" dirty="0"/>
          </a:p>
        </p:txBody>
      </p:sp>
      <p:sp>
        <p:nvSpPr>
          <p:cNvPr id="3" name="Content Placeholder 2"/>
          <p:cNvSpPr>
            <a:spLocks noGrp="1"/>
          </p:cNvSpPr>
          <p:nvPr>
            <p:ph sz="quarter" idx="1"/>
          </p:nvPr>
        </p:nvSpPr>
        <p:spPr>
          <a:xfrm>
            <a:off x="533400" y="5029201"/>
            <a:ext cx="8382000" cy="1066799"/>
          </a:xfrm>
        </p:spPr>
        <p:txBody>
          <a:bodyPr>
            <a:normAutofit/>
          </a:bodyPr>
          <a:lstStyle/>
          <a:p>
            <a:r>
              <a:rPr lang="en-US" dirty="0" smtClean="0"/>
              <a:t>Local graph is updated actively for each service invocation.</a:t>
            </a:r>
          </a:p>
          <a:p>
            <a:r>
              <a:rPr lang="en-US" dirty="0" smtClean="0"/>
              <a:t>The eager approach discovers data backwards against time.</a:t>
            </a:r>
            <a:endParaRPr lang="en-US" dirty="0"/>
          </a:p>
        </p:txBody>
      </p:sp>
      <p:sp>
        <p:nvSpPr>
          <p:cNvPr id="20992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9921" name="Object 1"/>
          <p:cNvGraphicFramePr>
            <a:graphicFrameLocks noChangeAspect="1"/>
          </p:cNvGraphicFramePr>
          <p:nvPr/>
        </p:nvGraphicFramePr>
        <p:xfrm>
          <a:off x="1371600" y="1295400"/>
          <a:ext cx="6348776" cy="3505200"/>
        </p:xfrm>
        <a:graphic>
          <a:graphicData uri="http://schemas.openxmlformats.org/presentationml/2006/ole">
            <p:oleObj spid="_x0000_s209921" name="Visio" r:id="rId3" imgW="4295005" imgH="2371286" progId="Visio.Drawing.11">
              <p:embed/>
            </p:oleObj>
          </a:graphicData>
        </a:graphic>
      </p:graphicFrame>
      <p:sp>
        <p:nvSpPr>
          <p:cNvPr id="7" name="Title 1"/>
          <p:cNvSpPr txBox="1">
            <a:spLocks/>
          </p:cNvSpPr>
          <p:nvPr/>
        </p:nvSpPr>
        <p:spPr>
          <a:xfrm>
            <a:off x="457200" y="228600"/>
            <a:ext cx="8229600" cy="838200"/>
          </a:xfrm>
          <a:prstGeom prst="rect">
            <a:avLst/>
          </a:prstGeom>
        </p:spPr>
        <p:txBody>
          <a:bodyPr vert="horz"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olidFill>
                <a:effectLst/>
                <a:uLnTx/>
                <a:uFillTx/>
                <a:latin typeface="+mj-lt"/>
                <a:ea typeface="+mj-ea"/>
                <a:cs typeface="+mj-cs"/>
              </a:rPr>
              <a:t>The Eager Algorithm</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BA3411E-B406-42AF-B7E9-DD8F74AEB136}" type="slidenum">
              <a:rPr lang="en-US" smtClean="0"/>
              <a:pPr/>
              <a:t>16</a:t>
            </a:fld>
            <a:endParaRPr lang="en-US" dirty="0"/>
          </a:p>
        </p:txBody>
      </p:sp>
      <p:sp>
        <p:nvSpPr>
          <p:cNvPr id="4" name="Content Placeholder 3"/>
          <p:cNvSpPr>
            <a:spLocks noGrp="1"/>
          </p:cNvSpPr>
          <p:nvPr>
            <p:ph sz="quarter" idx="1"/>
          </p:nvPr>
        </p:nvSpPr>
        <p:spPr>
          <a:xfrm>
            <a:off x="5867400" y="2133600"/>
            <a:ext cx="2971800" cy="2667000"/>
          </a:xfrm>
        </p:spPr>
        <p:txBody>
          <a:bodyPr>
            <a:normAutofit/>
          </a:bodyPr>
          <a:lstStyle/>
          <a:p>
            <a:r>
              <a:rPr lang="en-US" sz="2000" dirty="0" smtClean="0"/>
              <a:t>If P1 fails: P2</a:t>
            </a:r>
            <a:r>
              <a:rPr lang="en-US" sz="2000" dirty="0" smtClean="0">
                <a:sym typeface="Wingdings" pitchFamily="2" charset="2"/>
              </a:rPr>
              <a:t>P1P3</a:t>
            </a:r>
            <a:endParaRPr lang="en-US" sz="2000" dirty="0" smtClean="0"/>
          </a:p>
          <a:p>
            <a:r>
              <a:rPr lang="en-US" sz="2000" dirty="0" smtClean="0"/>
              <a:t>If P2 fails: P2</a:t>
            </a:r>
            <a:r>
              <a:rPr lang="en-US" sz="2000" dirty="0" smtClean="0">
                <a:sym typeface="Wingdings" pitchFamily="2" charset="2"/>
              </a:rPr>
              <a:t>P1P3</a:t>
            </a:r>
          </a:p>
          <a:p>
            <a:r>
              <a:rPr lang="en-US" sz="2000" dirty="0" smtClean="0"/>
              <a:t>The main overhead is in maintenance of the graph for successfully completed processes.</a:t>
            </a:r>
            <a:endParaRPr lang="en-US" sz="2000" dirty="0"/>
          </a:p>
        </p:txBody>
      </p:sp>
      <p:sp>
        <p:nvSpPr>
          <p:cNvPr id="5" name="Title 1"/>
          <p:cNvSpPr txBox="1">
            <a:spLocks/>
          </p:cNvSpPr>
          <p:nvPr/>
        </p:nvSpPr>
        <p:spPr>
          <a:xfrm>
            <a:off x="457200" y="228600"/>
            <a:ext cx="8229600" cy="838200"/>
          </a:xfrm>
          <a:prstGeom prst="rect">
            <a:avLst/>
          </a:prstGeom>
        </p:spPr>
        <p:txBody>
          <a:bodyPr vert="horz"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olidFill>
                <a:effectLst/>
                <a:uLnTx/>
                <a:uFillTx/>
                <a:latin typeface="+mj-lt"/>
                <a:ea typeface="+mj-ea"/>
                <a:cs typeface="+mj-cs"/>
              </a:rPr>
              <a:t>The Eager Algorithm</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sp>
        <p:nvSpPr>
          <p:cNvPr id="24883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48833" name="Object 1"/>
          <p:cNvGraphicFramePr>
            <a:graphicFrameLocks noChangeAspect="1"/>
          </p:cNvGraphicFramePr>
          <p:nvPr/>
        </p:nvGraphicFramePr>
        <p:xfrm>
          <a:off x="457200" y="1524000"/>
          <a:ext cx="5348335" cy="3886200"/>
        </p:xfrm>
        <a:graphic>
          <a:graphicData uri="http://schemas.openxmlformats.org/presentationml/2006/ole">
            <p:oleObj spid="_x0000_s248833" name="Visio" r:id="rId3" imgW="6160770" imgH="4479399" progId="Visio.Drawing.11">
              <p:embed/>
            </p:oleObj>
          </a:graphicData>
        </a:graphic>
      </p:graphicFrame>
      <p:sp>
        <p:nvSpPr>
          <p:cNvPr id="24883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 name="TextBox 9"/>
          <p:cNvSpPr txBox="1"/>
          <p:nvPr/>
        </p:nvSpPr>
        <p:spPr>
          <a:xfrm>
            <a:off x="914400" y="5638800"/>
            <a:ext cx="4114800" cy="369332"/>
          </a:xfrm>
          <a:prstGeom prst="rect">
            <a:avLst/>
          </a:prstGeom>
          <a:noFill/>
        </p:spPr>
        <p:txBody>
          <a:bodyPr wrap="square" rtlCol="0">
            <a:spAutoFit/>
          </a:bodyPr>
          <a:lstStyle/>
          <a:p>
            <a:r>
              <a:rPr lang="en-US" dirty="0" smtClean="0"/>
              <a:t>Process Dependency Graph Construction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extBox 127"/>
          <p:cNvSpPr txBox="1"/>
          <p:nvPr/>
        </p:nvSpPr>
        <p:spPr>
          <a:xfrm>
            <a:off x="2438400" y="0"/>
            <a:ext cx="6705600" cy="1077218"/>
          </a:xfrm>
          <a:prstGeom prst="rect">
            <a:avLst/>
          </a:prstGeom>
          <a:noFill/>
        </p:spPr>
        <p:txBody>
          <a:bodyPr wrap="square" rtlCol="0">
            <a:spAutoFit/>
          </a:bodyPr>
          <a:lstStyle/>
          <a:p>
            <a:pPr algn="ctr"/>
            <a:r>
              <a:rPr lang="en-US" sz="3200" dirty="0" smtClean="0">
                <a:latin typeface="+mj-lt"/>
              </a:rPr>
              <a:t>Decentralized Data Dependency Analysis: the Eager Algorithm</a:t>
            </a:r>
            <a:endParaRPr lang="en-US" sz="3200" dirty="0">
              <a:latin typeface="+mj-lt"/>
            </a:endParaRPr>
          </a:p>
        </p:txBody>
      </p:sp>
      <p:sp>
        <p:nvSpPr>
          <p:cNvPr id="69" name="Rounded Rectangle 68"/>
          <p:cNvSpPr/>
          <p:nvPr/>
        </p:nvSpPr>
        <p:spPr>
          <a:xfrm>
            <a:off x="38100" y="991849"/>
            <a:ext cx="3276600" cy="4290237"/>
          </a:xfrm>
          <a:prstGeom prst="roundRect">
            <a:avLst/>
          </a:prstGeom>
          <a:solidFill>
            <a:schemeClr val="bg1">
              <a:alpha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Narrow" pitchFamily="34" charset="0"/>
            </a:endParaRPr>
          </a:p>
        </p:txBody>
      </p:sp>
      <p:sp>
        <p:nvSpPr>
          <p:cNvPr id="74" name="Rounded Rectangle 73"/>
          <p:cNvSpPr/>
          <p:nvPr/>
        </p:nvSpPr>
        <p:spPr>
          <a:xfrm>
            <a:off x="3238500" y="4954250"/>
            <a:ext cx="5867400" cy="1752600"/>
          </a:xfrm>
          <a:prstGeom prst="roundRect">
            <a:avLst/>
          </a:prstGeom>
          <a:solidFill>
            <a:schemeClr val="bg1">
              <a:alpha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Narrow" pitchFamily="34" charset="0"/>
            </a:endParaRPr>
          </a:p>
        </p:txBody>
      </p:sp>
      <p:sp>
        <p:nvSpPr>
          <p:cNvPr id="75" name="Rounded Rectangle 74"/>
          <p:cNvSpPr/>
          <p:nvPr/>
        </p:nvSpPr>
        <p:spPr>
          <a:xfrm>
            <a:off x="5600700" y="1220450"/>
            <a:ext cx="3326218" cy="3200400"/>
          </a:xfrm>
          <a:prstGeom prst="roundRect">
            <a:avLst/>
          </a:prstGeom>
          <a:solidFill>
            <a:schemeClr val="bg1">
              <a:alpha val="2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rial Narrow" pitchFamily="34" charset="0"/>
            </a:endParaRPr>
          </a:p>
        </p:txBody>
      </p:sp>
      <p:sp>
        <p:nvSpPr>
          <p:cNvPr id="80" name="Oval 79"/>
          <p:cNvSpPr/>
          <p:nvPr/>
        </p:nvSpPr>
        <p:spPr>
          <a:xfrm>
            <a:off x="2705100" y="1525249"/>
            <a:ext cx="4572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dirty="0">
                <a:solidFill>
                  <a:schemeClr val="tx1"/>
                </a:solidFill>
                <a:latin typeface="Arial Narrow" pitchFamily="34" charset="0"/>
              </a:rPr>
              <a:t>P</a:t>
            </a:r>
            <a:r>
              <a:rPr lang="en-US" sz="1000" dirty="0" smtClean="0">
                <a:solidFill>
                  <a:schemeClr val="tx1"/>
                </a:solidFill>
                <a:latin typeface="Arial Narrow" pitchFamily="34" charset="0"/>
              </a:rPr>
              <a:t>1</a:t>
            </a:r>
            <a:endParaRPr lang="en-US" sz="1000" dirty="0">
              <a:solidFill>
                <a:schemeClr val="tx1"/>
              </a:solidFill>
              <a:latin typeface="Arial Narrow" pitchFamily="34" charset="0"/>
            </a:endParaRPr>
          </a:p>
        </p:txBody>
      </p:sp>
      <p:sp>
        <p:nvSpPr>
          <p:cNvPr id="83" name="TextBox 9"/>
          <p:cNvSpPr txBox="1">
            <a:spLocks/>
          </p:cNvSpPr>
          <p:nvPr/>
        </p:nvSpPr>
        <p:spPr>
          <a:xfrm>
            <a:off x="144780" y="1601449"/>
            <a:ext cx="2286000" cy="274320"/>
          </a:xfrm>
          <a:prstGeom prst="rect">
            <a:avLst/>
          </a:prstGeom>
          <a:noFill/>
          <a:ln w="317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Arial Narrow" pitchFamily="34" charset="0"/>
              </a:rPr>
              <a:t>101 P1 op11 X1 In  degs 1  PEXA 1</a:t>
            </a:r>
            <a:endParaRPr lang="en-US" sz="1200" dirty="0">
              <a:latin typeface="Arial Narrow" pitchFamily="34" charset="0"/>
            </a:endParaRPr>
          </a:p>
        </p:txBody>
      </p:sp>
      <p:sp>
        <p:nvSpPr>
          <p:cNvPr id="84" name="TextBox 10"/>
          <p:cNvSpPr txBox="1">
            <a:spLocks/>
          </p:cNvSpPr>
          <p:nvPr/>
        </p:nvSpPr>
        <p:spPr>
          <a:xfrm>
            <a:off x="144780" y="2211049"/>
            <a:ext cx="2429164" cy="274320"/>
          </a:xfrm>
          <a:prstGeom prst="rect">
            <a:avLst/>
          </a:prstGeom>
          <a:noFill/>
          <a:ln w="317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Arial Narrow" pitchFamily="34" charset="0"/>
              </a:rPr>
              <a:t>201 P2 op21 X1 </a:t>
            </a:r>
            <a:r>
              <a:rPr lang="en-US" sz="1200" b="1" u="sng" dirty="0" smtClean="0">
                <a:latin typeface="Arial Narrow" pitchFamily="34" charset="0"/>
              </a:rPr>
              <a:t>EX</a:t>
            </a:r>
            <a:r>
              <a:rPr lang="en-US" sz="1200" dirty="0" smtClean="0">
                <a:latin typeface="Arial Narrow" pitchFamily="34" charset="0"/>
              </a:rPr>
              <a:t> degs 1  </a:t>
            </a:r>
            <a:r>
              <a:rPr lang="en-US" sz="1200" b="1" u="sng" dirty="0" smtClean="0">
                <a:latin typeface="Arial Narrow" pitchFamily="34" charset="0"/>
              </a:rPr>
              <a:t>PEXA 2</a:t>
            </a:r>
            <a:endParaRPr lang="en-US" sz="1200" b="1" u="sng" dirty="0">
              <a:latin typeface="Arial Narrow" pitchFamily="34" charset="0"/>
            </a:endParaRPr>
          </a:p>
        </p:txBody>
      </p:sp>
      <p:sp>
        <p:nvSpPr>
          <p:cNvPr id="89" name="TextBox 11"/>
          <p:cNvSpPr txBox="1">
            <a:spLocks/>
          </p:cNvSpPr>
          <p:nvPr/>
        </p:nvSpPr>
        <p:spPr>
          <a:xfrm>
            <a:off x="144780" y="2896849"/>
            <a:ext cx="2286000" cy="274320"/>
          </a:xfrm>
          <a:prstGeom prst="rect">
            <a:avLst/>
          </a:prstGeom>
          <a:noFill/>
          <a:ln w="317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Arial Narrow" pitchFamily="34" charset="0"/>
              </a:rPr>
              <a:t>302 P3 op32 Y1 </a:t>
            </a:r>
            <a:r>
              <a:rPr lang="en-US" sz="1200" b="1" u="sng" dirty="0" smtClean="0">
                <a:latin typeface="Arial Narrow" pitchFamily="34" charset="0"/>
              </a:rPr>
              <a:t>EX</a:t>
            </a:r>
            <a:r>
              <a:rPr lang="en-US" sz="1200" dirty="0" smtClean="0">
                <a:latin typeface="Arial Narrow" pitchFamily="34" charset="0"/>
              </a:rPr>
              <a:t> degs 1 </a:t>
            </a:r>
            <a:r>
              <a:rPr lang="en-US" sz="1200" b="1" u="sng" dirty="0" smtClean="0">
                <a:latin typeface="Arial Narrow" pitchFamily="34" charset="0"/>
              </a:rPr>
              <a:t>PEXA 3</a:t>
            </a:r>
            <a:endParaRPr lang="en-US" sz="1200" b="1" u="sng" dirty="0">
              <a:latin typeface="Arial Narrow" pitchFamily="34" charset="0"/>
            </a:endParaRPr>
          </a:p>
        </p:txBody>
      </p:sp>
      <p:sp>
        <p:nvSpPr>
          <p:cNvPr id="91" name="TextBox 13"/>
          <p:cNvSpPr txBox="1">
            <a:spLocks/>
          </p:cNvSpPr>
          <p:nvPr/>
        </p:nvSpPr>
        <p:spPr>
          <a:xfrm>
            <a:off x="144780" y="3582649"/>
            <a:ext cx="2286000" cy="274320"/>
          </a:xfrm>
          <a:prstGeom prst="rect">
            <a:avLst/>
          </a:prstGeom>
          <a:noFill/>
          <a:ln w="317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Arial Narrow" pitchFamily="34" charset="0"/>
              </a:rPr>
              <a:t>401 P4 op41 Y1 In degs 1   PEXA 1</a:t>
            </a:r>
            <a:endParaRPr lang="en-US" sz="1200" dirty="0">
              <a:latin typeface="Arial Narrow" pitchFamily="34" charset="0"/>
            </a:endParaRPr>
          </a:p>
        </p:txBody>
      </p:sp>
      <p:sp>
        <p:nvSpPr>
          <p:cNvPr id="92" name="Oval 91"/>
          <p:cNvSpPr/>
          <p:nvPr/>
        </p:nvSpPr>
        <p:spPr>
          <a:xfrm>
            <a:off x="38100" y="4039849"/>
            <a:ext cx="4572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dirty="0">
                <a:solidFill>
                  <a:schemeClr val="tx1"/>
                </a:solidFill>
                <a:latin typeface="Arial Narrow" pitchFamily="34" charset="0"/>
              </a:rPr>
              <a:t>P</a:t>
            </a:r>
            <a:r>
              <a:rPr lang="en-US" sz="1000" dirty="0" smtClean="0">
                <a:solidFill>
                  <a:schemeClr val="tx1"/>
                </a:solidFill>
                <a:latin typeface="Arial Narrow" pitchFamily="34" charset="0"/>
              </a:rPr>
              <a:t>1</a:t>
            </a:r>
            <a:endParaRPr lang="en-US" sz="1000" dirty="0">
              <a:solidFill>
                <a:schemeClr val="tx1"/>
              </a:solidFill>
              <a:latin typeface="Arial Narrow" pitchFamily="34" charset="0"/>
            </a:endParaRPr>
          </a:p>
        </p:txBody>
      </p:sp>
      <p:sp>
        <p:nvSpPr>
          <p:cNvPr id="93" name="TextBox 15"/>
          <p:cNvSpPr txBox="1"/>
          <p:nvPr/>
        </p:nvSpPr>
        <p:spPr>
          <a:xfrm>
            <a:off x="495300" y="4116049"/>
            <a:ext cx="2286000" cy="276999"/>
          </a:xfrm>
          <a:prstGeom prst="rect">
            <a:avLst/>
          </a:prstGeom>
          <a:noFill/>
          <a:ln w="317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Arial Narrow" pitchFamily="34" charset="0"/>
              </a:rPr>
              <a:t>102 P1 op12 Z1 In degs 1   PEXA 1</a:t>
            </a:r>
            <a:endParaRPr lang="en-US" sz="1200" dirty="0">
              <a:latin typeface="Arial Narrow" pitchFamily="34" charset="0"/>
            </a:endParaRPr>
          </a:p>
        </p:txBody>
      </p:sp>
      <p:sp>
        <p:nvSpPr>
          <p:cNvPr id="94" name="Oval 93"/>
          <p:cNvSpPr/>
          <p:nvPr/>
        </p:nvSpPr>
        <p:spPr>
          <a:xfrm>
            <a:off x="5813350" y="3008491"/>
            <a:ext cx="4572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dirty="0" smtClean="0">
                <a:solidFill>
                  <a:schemeClr val="tx1"/>
                </a:solidFill>
                <a:latin typeface="Arial Narrow" pitchFamily="34" charset="0"/>
              </a:rPr>
              <a:t>P</a:t>
            </a:r>
            <a:r>
              <a:rPr lang="en-US" sz="1000" dirty="0">
                <a:solidFill>
                  <a:schemeClr val="tx1"/>
                </a:solidFill>
                <a:latin typeface="Arial Narrow" pitchFamily="34" charset="0"/>
              </a:rPr>
              <a:t>2</a:t>
            </a:r>
          </a:p>
        </p:txBody>
      </p:sp>
      <p:sp>
        <p:nvSpPr>
          <p:cNvPr id="95" name="TextBox 17"/>
          <p:cNvSpPr txBox="1"/>
          <p:nvPr/>
        </p:nvSpPr>
        <p:spPr>
          <a:xfrm>
            <a:off x="6444215" y="3040389"/>
            <a:ext cx="2286000" cy="276999"/>
          </a:xfrm>
          <a:prstGeom prst="rect">
            <a:avLst/>
          </a:prstGeom>
          <a:noFill/>
          <a:ln w="317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Arial Narrow" pitchFamily="34" charset="0"/>
              </a:rPr>
              <a:t>202 P2 op22 X2 In degs 2  PEXA 2</a:t>
            </a:r>
            <a:endParaRPr lang="en-US" sz="1200" dirty="0">
              <a:latin typeface="Arial Narrow" pitchFamily="34" charset="0"/>
            </a:endParaRPr>
          </a:p>
        </p:txBody>
      </p:sp>
      <p:sp>
        <p:nvSpPr>
          <p:cNvPr id="97" name="TextBox 19"/>
          <p:cNvSpPr txBox="1"/>
          <p:nvPr/>
        </p:nvSpPr>
        <p:spPr>
          <a:xfrm>
            <a:off x="812504" y="1098175"/>
            <a:ext cx="1600200" cy="369332"/>
          </a:xfrm>
          <a:prstGeom prst="rect">
            <a:avLst/>
          </a:prstGeom>
          <a:noFill/>
          <a:ln>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u="sng" dirty="0" smtClean="0">
                <a:latin typeface="Arial Narrow" pitchFamily="34" charset="0"/>
              </a:rPr>
              <a:t>PEXA 1</a:t>
            </a:r>
            <a:r>
              <a:rPr lang="en-US" dirty="0" smtClean="0">
                <a:latin typeface="Arial Narrow" pitchFamily="34" charset="0"/>
              </a:rPr>
              <a:t> DEGS 1</a:t>
            </a:r>
            <a:endParaRPr lang="en-US" dirty="0">
              <a:latin typeface="Arial Narrow" pitchFamily="34" charset="0"/>
            </a:endParaRPr>
          </a:p>
        </p:txBody>
      </p:sp>
      <p:sp>
        <p:nvSpPr>
          <p:cNvPr id="98" name="TextBox 20"/>
          <p:cNvSpPr txBox="1"/>
          <p:nvPr/>
        </p:nvSpPr>
        <p:spPr>
          <a:xfrm>
            <a:off x="6672815" y="2506989"/>
            <a:ext cx="1600200" cy="369332"/>
          </a:xfrm>
          <a:prstGeom prst="rect">
            <a:avLst/>
          </a:prstGeom>
          <a:noFill/>
          <a:ln>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u="sng" dirty="0" smtClean="0">
                <a:latin typeface="Arial Narrow" pitchFamily="34" charset="0"/>
              </a:rPr>
              <a:t>PEXA 2</a:t>
            </a:r>
            <a:r>
              <a:rPr lang="en-US" dirty="0" smtClean="0">
                <a:latin typeface="Arial Narrow" pitchFamily="34" charset="0"/>
              </a:rPr>
              <a:t> DEGS 2</a:t>
            </a:r>
            <a:endParaRPr lang="en-US" dirty="0">
              <a:latin typeface="Arial Narrow" pitchFamily="34" charset="0"/>
            </a:endParaRPr>
          </a:p>
        </p:txBody>
      </p:sp>
      <p:sp>
        <p:nvSpPr>
          <p:cNvPr id="102" name="TextBox 21"/>
          <p:cNvSpPr txBox="1"/>
          <p:nvPr/>
        </p:nvSpPr>
        <p:spPr>
          <a:xfrm>
            <a:off x="6444215" y="3726189"/>
            <a:ext cx="2286000" cy="276999"/>
          </a:xfrm>
          <a:prstGeom prst="rect">
            <a:avLst/>
          </a:prstGeom>
          <a:noFill/>
          <a:ln w="317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Arial Narrow" pitchFamily="34" charset="0"/>
              </a:rPr>
              <a:t>301 P3 op31 X2 </a:t>
            </a:r>
            <a:r>
              <a:rPr lang="en-US" sz="1200" b="1" u="sng" dirty="0" smtClean="0">
                <a:latin typeface="Arial Narrow" pitchFamily="34" charset="0"/>
              </a:rPr>
              <a:t>EX</a:t>
            </a:r>
            <a:r>
              <a:rPr lang="en-US" sz="1200" dirty="0" smtClean="0">
                <a:latin typeface="Arial Narrow" pitchFamily="34" charset="0"/>
              </a:rPr>
              <a:t> degs 2  </a:t>
            </a:r>
            <a:r>
              <a:rPr lang="en-US" sz="1200" b="1" u="sng" dirty="0" smtClean="0">
                <a:latin typeface="Arial Narrow" pitchFamily="34" charset="0"/>
              </a:rPr>
              <a:t>PEXA3</a:t>
            </a:r>
            <a:endParaRPr lang="en-US" sz="1200" b="1" u="sng" dirty="0">
              <a:latin typeface="Arial Narrow" pitchFamily="34" charset="0"/>
            </a:endParaRPr>
          </a:p>
        </p:txBody>
      </p:sp>
      <p:sp>
        <p:nvSpPr>
          <p:cNvPr id="103" name="TextBox 22"/>
          <p:cNvSpPr txBox="1"/>
          <p:nvPr/>
        </p:nvSpPr>
        <p:spPr>
          <a:xfrm>
            <a:off x="38100" y="5335250"/>
            <a:ext cx="3048000" cy="1446550"/>
          </a:xfrm>
          <a:prstGeom prst="rect">
            <a:avLst/>
          </a:prstGeom>
          <a:solidFill>
            <a:schemeClr val="bg1"/>
          </a:solidFill>
          <a:ln w="1587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dirty="0" smtClean="0">
                <a:latin typeface="Arial Narrow" pitchFamily="34" charset="0"/>
              </a:rPr>
              <a:t>* change to compensated when the PEXA receives the recovery notification</a:t>
            </a:r>
          </a:p>
          <a:p>
            <a:r>
              <a:rPr lang="en-US" sz="1100" dirty="0" smtClean="0">
                <a:latin typeface="Arial Narrow" pitchFamily="34" charset="0"/>
              </a:rPr>
              <a:t>** change to compensated when the PEXA send the recovery notification to another PEXA</a:t>
            </a:r>
          </a:p>
          <a:p>
            <a:r>
              <a:rPr lang="en-US" sz="1100" dirty="0" smtClean="0">
                <a:latin typeface="Arial Narrow" pitchFamily="34" charset="0"/>
              </a:rPr>
              <a:t>Solid line: send the execution result(status in link objects  changed to successful)</a:t>
            </a:r>
          </a:p>
          <a:p>
            <a:r>
              <a:rPr lang="en-US" sz="1100" dirty="0" smtClean="0">
                <a:latin typeface="Arial Narrow" pitchFamily="34" charset="0"/>
              </a:rPr>
              <a:t>Dashed line: send the recovery notification (status in link objects changed to compensated)</a:t>
            </a:r>
          </a:p>
        </p:txBody>
      </p:sp>
      <p:sp>
        <p:nvSpPr>
          <p:cNvPr id="105" name="TextBox 23"/>
          <p:cNvSpPr txBox="1"/>
          <p:nvPr/>
        </p:nvSpPr>
        <p:spPr>
          <a:xfrm>
            <a:off x="7658100" y="5640050"/>
            <a:ext cx="838200" cy="369332"/>
          </a:xfrm>
          <a:prstGeom prst="rect">
            <a:avLst/>
          </a:prstGeom>
          <a:noFill/>
          <a:ln>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u="sng" dirty="0" smtClean="0">
                <a:latin typeface="Arial Narrow" pitchFamily="34" charset="0"/>
              </a:rPr>
              <a:t>PEXA 3</a:t>
            </a:r>
            <a:endParaRPr lang="en-US" dirty="0">
              <a:latin typeface="Arial Narrow" pitchFamily="34" charset="0"/>
            </a:endParaRPr>
          </a:p>
        </p:txBody>
      </p:sp>
      <p:sp>
        <p:nvSpPr>
          <p:cNvPr id="108" name="Oval 107"/>
          <p:cNvSpPr/>
          <p:nvPr/>
        </p:nvSpPr>
        <p:spPr>
          <a:xfrm>
            <a:off x="6210300" y="6021051"/>
            <a:ext cx="4572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dirty="0" smtClean="0">
                <a:solidFill>
                  <a:schemeClr val="tx1"/>
                </a:solidFill>
                <a:latin typeface="Arial Narrow" pitchFamily="34" charset="0"/>
              </a:rPr>
              <a:t>P</a:t>
            </a:r>
            <a:r>
              <a:rPr lang="en-US" sz="1000" dirty="0">
                <a:solidFill>
                  <a:schemeClr val="tx1"/>
                </a:solidFill>
                <a:latin typeface="Arial Narrow" pitchFamily="34" charset="0"/>
              </a:rPr>
              <a:t>3</a:t>
            </a:r>
          </a:p>
        </p:txBody>
      </p:sp>
      <p:grpSp>
        <p:nvGrpSpPr>
          <p:cNvPr id="148" name="Group 147"/>
          <p:cNvGrpSpPr/>
          <p:nvPr/>
        </p:nvGrpSpPr>
        <p:grpSpPr>
          <a:xfrm>
            <a:off x="2476500" y="3277849"/>
            <a:ext cx="457200" cy="691116"/>
            <a:chOff x="2476500" y="3277849"/>
            <a:chExt cx="457200" cy="691116"/>
          </a:xfrm>
        </p:grpSpPr>
        <p:sp>
          <p:nvSpPr>
            <p:cNvPr id="90" name="Oval 89"/>
            <p:cNvSpPr/>
            <p:nvPr/>
          </p:nvSpPr>
          <p:spPr>
            <a:xfrm>
              <a:off x="2476500" y="3511765"/>
              <a:ext cx="4572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dirty="0" smtClean="0">
                  <a:solidFill>
                    <a:schemeClr val="tx1"/>
                  </a:solidFill>
                  <a:latin typeface="Arial Narrow" pitchFamily="34" charset="0"/>
                </a:rPr>
                <a:t>P</a:t>
              </a:r>
              <a:r>
                <a:rPr lang="en-US" sz="1000" dirty="0">
                  <a:solidFill>
                    <a:schemeClr val="tx1"/>
                  </a:solidFill>
                  <a:latin typeface="Arial Narrow" pitchFamily="34" charset="0"/>
                </a:rPr>
                <a:t>4</a:t>
              </a:r>
            </a:p>
          </p:txBody>
        </p:sp>
        <p:cxnSp>
          <p:nvCxnSpPr>
            <p:cNvPr id="112" name="Straight Arrow Connector 111"/>
            <p:cNvCxnSpPr/>
            <p:nvPr/>
          </p:nvCxnSpPr>
          <p:spPr>
            <a:xfrm rot="5400000" flipH="1" flipV="1">
              <a:off x="2664341" y="3394806"/>
              <a:ext cx="233916" cy="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114" name="TextBox 28"/>
          <p:cNvSpPr txBox="1"/>
          <p:nvPr/>
        </p:nvSpPr>
        <p:spPr>
          <a:xfrm>
            <a:off x="419100" y="4813518"/>
            <a:ext cx="2514600" cy="369332"/>
          </a:xfrm>
          <a:prstGeom prst="rect">
            <a:avLst/>
          </a:prstGeom>
          <a:noFill/>
          <a:ln w="317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Arial Narrow" pitchFamily="34" charset="0"/>
              </a:rPr>
              <a:t>--</a:t>
            </a:r>
            <a:endParaRPr lang="en-US" dirty="0">
              <a:latin typeface="Arial Narrow" pitchFamily="34" charset="0"/>
            </a:endParaRPr>
          </a:p>
        </p:txBody>
      </p:sp>
      <p:sp>
        <p:nvSpPr>
          <p:cNvPr id="115" name="TextBox 29"/>
          <p:cNvSpPr txBox="1"/>
          <p:nvPr/>
        </p:nvSpPr>
        <p:spPr>
          <a:xfrm>
            <a:off x="647700" y="4508718"/>
            <a:ext cx="18288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Arial Narrow" pitchFamily="34" charset="0"/>
              </a:rPr>
              <a:t>link objects table</a:t>
            </a:r>
            <a:endParaRPr lang="en-US" dirty="0">
              <a:latin typeface="Arial Narrow" pitchFamily="34" charset="0"/>
            </a:endParaRPr>
          </a:p>
        </p:txBody>
      </p:sp>
      <p:sp>
        <p:nvSpPr>
          <p:cNvPr id="120" name="TextBox 30"/>
          <p:cNvSpPr txBox="1"/>
          <p:nvPr/>
        </p:nvSpPr>
        <p:spPr>
          <a:xfrm>
            <a:off x="5829300" y="1677649"/>
            <a:ext cx="2895600" cy="369332"/>
          </a:xfrm>
          <a:prstGeom prst="rect">
            <a:avLst/>
          </a:prstGeom>
          <a:noFill/>
          <a:ln w="317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smtClean="0">
                <a:latin typeface="Arial Narrow" pitchFamily="34" charset="0"/>
              </a:rPr>
              <a:t>P2 op21  201  degs1 </a:t>
            </a:r>
            <a:r>
              <a:rPr lang="en-US" dirty="0" smtClean="0">
                <a:latin typeface="Arial Narrow" pitchFamily="34" charset="0"/>
              </a:rPr>
              <a:t> </a:t>
            </a:r>
            <a:r>
              <a:rPr lang="en-US" sz="1200" dirty="0" smtClean="0">
                <a:latin typeface="Arial Narrow" pitchFamily="34" charset="0"/>
              </a:rPr>
              <a:t>PEXA1</a:t>
            </a:r>
            <a:r>
              <a:rPr lang="en-US" dirty="0" smtClean="0">
                <a:latin typeface="Arial Narrow" pitchFamily="34" charset="0"/>
              </a:rPr>
              <a:t> </a:t>
            </a:r>
            <a:r>
              <a:rPr lang="en-US" sz="1050" dirty="0" smtClean="0">
                <a:latin typeface="Arial Narrow" pitchFamily="34" charset="0"/>
              </a:rPr>
              <a:t>successful  </a:t>
            </a:r>
            <a:r>
              <a:rPr lang="en-US" sz="1400" dirty="0" smtClean="0">
                <a:latin typeface="Arial Narrow" pitchFamily="34" charset="0"/>
              </a:rPr>
              <a:t>*</a:t>
            </a:r>
            <a:endParaRPr lang="en-US" sz="1400" dirty="0">
              <a:latin typeface="Arial Narrow" pitchFamily="34" charset="0"/>
            </a:endParaRPr>
          </a:p>
        </p:txBody>
      </p:sp>
      <p:sp>
        <p:nvSpPr>
          <p:cNvPr id="121" name="TextBox 31"/>
          <p:cNvSpPr txBox="1"/>
          <p:nvPr/>
        </p:nvSpPr>
        <p:spPr>
          <a:xfrm>
            <a:off x="6286500" y="1372849"/>
            <a:ext cx="18288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Arial Narrow" pitchFamily="34" charset="0"/>
              </a:rPr>
              <a:t>link objects table</a:t>
            </a:r>
            <a:endParaRPr lang="en-US" dirty="0">
              <a:latin typeface="Arial Narrow" pitchFamily="34" charset="0"/>
            </a:endParaRPr>
          </a:p>
        </p:txBody>
      </p:sp>
      <p:sp>
        <p:nvSpPr>
          <p:cNvPr id="124" name="Rectangle 123"/>
          <p:cNvSpPr/>
          <p:nvPr/>
        </p:nvSpPr>
        <p:spPr>
          <a:xfrm>
            <a:off x="5676900" y="1677649"/>
            <a:ext cx="1524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Narrow" pitchFamily="34" charset="0"/>
            </a:endParaRPr>
          </a:p>
        </p:txBody>
      </p:sp>
      <p:sp>
        <p:nvSpPr>
          <p:cNvPr id="127" name="TextBox 33"/>
          <p:cNvSpPr txBox="1"/>
          <p:nvPr/>
        </p:nvSpPr>
        <p:spPr>
          <a:xfrm>
            <a:off x="3543300" y="5605671"/>
            <a:ext cx="2667000" cy="338554"/>
          </a:xfrm>
          <a:prstGeom prst="rect">
            <a:avLst/>
          </a:prstGeom>
          <a:noFill/>
          <a:ln w="317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smtClean="0">
                <a:latin typeface="Arial Narrow" pitchFamily="34" charset="0"/>
              </a:rPr>
              <a:t>P3 op31 301 degs2 </a:t>
            </a:r>
            <a:r>
              <a:rPr lang="en-US" sz="1200" dirty="0" smtClean="0">
                <a:latin typeface="Arial Narrow" pitchFamily="34" charset="0"/>
              </a:rPr>
              <a:t>PEXA2</a:t>
            </a:r>
            <a:r>
              <a:rPr lang="en-US" sz="1600" dirty="0" smtClean="0">
                <a:latin typeface="Arial Narrow" pitchFamily="34" charset="0"/>
              </a:rPr>
              <a:t> </a:t>
            </a:r>
            <a:r>
              <a:rPr lang="en-US" sz="800" dirty="0" smtClean="0">
                <a:latin typeface="Arial Narrow" pitchFamily="34" charset="0"/>
              </a:rPr>
              <a:t>Successful </a:t>
            </a:r>
            <a:r>
              <a:rPr lang="en-US" sz="1400" dirty="0" smtClean="0">
                <a:latin typeface="Arial Narrow" pitchFamily="34" charset="0"/>
              </a:rPr>
              <a:t>*</a:t>
            </a:r>
            <a:endParaRPr lang="en-US" sz="1400" dirty="0">
              <a:latin typeface="Arial Narrow" pitchFamily="34" charset="0"/>
            </a:endParaRPr>
          </a:p>
        </p:txBody>
      </p:sp>
      <p:sp>
        <p:nvSpPr>
          <p:cNvPr id="129" name="TextBox 34"/>
          <p:cNvSpPr txBox="1"/>
          <p:nvPr/>
        </p:nvSpPr>
        <p:spPr>
          <a:xfrm>
            <a:off x="3848100" y="5259051"/>
            <a:ext cx="182880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smtClean="0">
                <a:latin typeface="Arial Narrow" pitchFamily="34" charset="0"/>
              </a:rPr>
              <a:t>link objects table</a:t>
            </a:r>
            <a:endParaRPr lang="en-US" dirty="0">
              <a:latin typeface="Arial Narrow" pitchFamily="34" charset="0"/>
            </a:endParaRPr>
          </a:p>
        </p:txBody>
      </p:sp>
      <p:sp>
        <p:nvSpPr>
          <p:cNvPr id="131" name="TextBox 35"/>
          <p:cNvSpPr txBox="1"/>
          <p:nvPr/>
        </p:nvSpPr>
        <p:spPr>
          <a:xfrm>
            <a:off x="3543300" y="5944225"/>
            <a:ext cx="2667000" cy="338554"/>
          </a:xfrm>
          <a:prstGeom prst="rect">
            <a:avLst/>
          </a:prstGeom>
          <a:noFill/>
          <a:ln w="317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dirty="0" smtClean="0">
                <a:latin typeface="Arial Narrow" pitchFamily="34" charset="0"/>
              </a:rPr>
              <a:t>P3 op32 302 degs1 </a:t>
            </a:r>
            <a:r>
              <a:rPr lang="en-US" sz="1200" dirty="0" smtClean="0">
                <a:latin typeface="Arial Narrow" pitchFamily="34" charset="0"/>
              </a:rPr>
              <a:t>PEXA1</a:t>
            </a:r>
            <a:r>
              <a:rPr lang="en-US" sz="1600" dirty="0" smtClean="0">
                <a:latin typeface="Arial Narrow" pitchFamily="34" charset="0"/>
              </a:rPr>
              <a:t> </a:t>
            </a:r>
            <a:r>
              <a:rPr lang="en-US" sz="800" dirty="0" smtClean="0">
                <a:latin typeface="Arial Narrow" pitchFamily="34" charset="0"/>
              </a:rPr>
              <a:t>Successful</a:t>
            </a:r>
            <a:r>
              <a:rPr lang="en-US" sz="1400" dirty="0" smtClean="0">
                <a:latin typeface="Arial Narrow" pitchFamily="34" charset="0"/>
              </a:rPr>
              <a:t>**</a:t>
            </a:r>
            <a:endParaRPr lang="en-US" sz="1400" dirty="0">
              <a:latin typeface="Arial Narrow" pitchFamily="34" charset="0"/>
            </a:endParaRPr>
          </a:p>
        </p:txBody>
      </p:sp>
      <p:sp>
        <p:nvSpPr>
          <p:cNvPr id="132" name="Rectangle 131"/>
          <p:cNvSpPr/>
          <p:nvPr/>
        </p:nvSpPr>
        <p:spPr>
          <a:xfrm>
            <a:off x="3390900" y="5563851"/>
            <a:ext cx="1524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Narrow" pitchFamily="34" charset="0"/>
            </a:endParaRPr>
          </a:p>
        </p:txBody>
      </p:sp>
      <p:sp>
        <p:nvSpPr>
          <p:cNvPr id="133" name="Rectangle 132"/>
          <p:cNvSpPr/>
          <p:nvPr/>
        </p:nvSpPr>
        <p:spPr>
          <a:xfrm>
            <a:off x="3390900" y="5944851"/>
            <a:ext cx="152400" cy="381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latin typeface="Arial Narrow" pitchFamily="34" charset="0"/>
            </a:endParaRPr>
          </a:p>
        </p:txBody>
      </p:sp>
      <p:grpSp>
        <p:nvGrpSpPr>
          <p:cNvPr id="147" name="Group 146"/>
          <p:cNvGrpSpPr/>
          <p:nvPr/>
        </p:nvGrpSpPr>
        <p:grpSpPr>
          <a:xfrm>
            <a:off x="2552700" y="2820649"/>
            <a:ext cx="838200" cy="3314702"/>
            <a:chOff x="2552700" y="2820649"/>
            <a:chExt cx="838200" cy="3314702"/>
          </a:xfrm>
        </p:grpSpPr>
        <p:sp>
          <p:nvSpPr>
            <p:cNvPr id="82" name="Oval 81"/>
            <p:cNvSpPr/>
            <p:nvPr/>
          </p:nvSpPr>
          <p:spPr>
            <a:xfrm>
              <a:off x="2552700" y="2820649"/>
              <a:ext cx="4572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dirty="0" smtClean="0">
                  <a:solidFill>
                    <a:schemeClr val="tx1"/>
                  </a:solidFill>
                  <a:latin typeface="Arial Narrow" pitchFamily="34" charset="0"/>
                </a:rPr>
                <a:t>P</a:t>
              </a:r>
              <a:r>
                <a:rPr lang="en-US" sz="1000" dirty="0">
                  <a:solidFill>
                    <a:schemeClr val="tx1"/>
                  </a:solidFill>
                  <a:latin typeface="Arial Narrow" pitchFamily="34" charset="0"/>
                </a:rPr>
                <a:t>3</a:t>
              </a:r>
            </a:p>
          </p:txBody>
        </p:sp>
        <p:cxnSp>
          <p:nvCxnSpPr>
            <p:cNvPr id="134" name="Elbow Connector 133"/>
            <p:cNvCxnSpPr>
              <a:stCxn id="82" idx="6"/>
              <a:endCxn id="133" idx="1"/>
            </p:cNvCxnSpPr>
            <p:nvPr/>
          </p:nvCxnSpPr>
          <p:spPr>
            <a:xfrm>
              <a:off x="3009900" y="3049249"/>
              <a:ext cx="381000" cy="3086102"/>
            </a:xfrm>
            <a:prstGeom prst="bentConnector3">
              <a:avLst>
                <a:gd name="adj1" fmla="val 40303"/>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45" name="Group 144"/>
          <p:cNvGrpSpPr/>
          <p:nvPr/>
        </p:nvGrpSpPr>
        <p:grpSpPr>
          <a:xfrm>
            <a:off x="3467101" y="3482285"/>
            <a:ext cx="2806242" cy="2081565"/>
            <a:chOff x="3467101" y="3482285"/>
            <a:chExt cx="2806242" cy="2081565"/>
          </a:xfrm>
        </p:grpSpPr>
        <p:sp>
          <p:nvSpPr>
            <p:cNvPr id="96" name="Oval 95"/>
            <p:cNvSpPr/>
            <p:nvPr/>
          </p:nvSpPr>
          <p:spPr>
            <a:xfrm>
              <a:off x="5816143" y="3698480"/>
              <a:ext cx="4572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dirty="0" smtClean="0">
                  <a:solidFill>
                    <a:schemeClr val="tx1"/>
                  </a:solidFill>
                  <a:latin typeface="Arial Narrow" pitchFamily="34" charset="0"/>
                </a:rPr>
                <a:t>P</a:t>
              </a:r>
              <a:r>
                <a:rPr lang="en-US" sz="1000" dirty="0">
                  <a:solidFill>
                    <a:schemeClr val="tx1"/>
                  </a:solidFill>
                  <a:latin typeface="Arial Narrow" pitchFamily="34" charset="0"/>
                </a:rPr>
                <a:t>3</a:t>
              </a:r>
            </a:p>
          </p:txBody>
        </p:sp>
        <p:cxnSp>
          <p:nvCxnSpPr>
            <p:cNvPr id="113" name="Straight Arrow Connector 112"/>
            <p:cNvCxnSpPr/>
            <p:nvPr/>
          </p:nvCxnSpPr>
          <p:spPr>
            <a:xfrm rot="16200000" flipV="1">
              <a:off x="5943279" y="3564258"/>
              <a:ext cx="173181" cy="92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5" name="Shape 39"/>
            <p:cNvCxnSpPr>
              <a:stCxn id="96" idx="2"/>
              <a:endCxn id="132" idx="0"/>
            </p:cNvCxnSpPr>
            <p:nvPr/>
          </p:nvCxnSpPr>
          <p:spPr>
            <a:xfrm rot="10800000" flipV="1">
              <a:off x="3467101" y="3927079"/>
              <a:ext cx="2349043" cy="1636771"/>
            </a:xfrm>
            <a:prstGeom prst="bentConnector2">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44" name="Group 143"/>
          <p:cNvGrpSpPr/>
          <p:nvPr/>
        </p:nvGrpSpPr>
        <p:grpSpPr>
          <a:xfrm>
            <a:off x="2714336" y="1868149"/>
            <a:ext cx="2962564" cy="744681"/>
            <a:chOff x="2714336" y="1868149"/>
            <a:chExt cx="2962564" cy="744681"/>
          </a:xfrm>
        </p:grpSpPr>
        <p:sp>
          <p:nvSpPr>
            <p:cNvPr id="81" name="Oval 80"/>
            <p:cNvSpPr/>
            <p:nvPr/>
          </p:nvSpPr>
          <p:spPr>
            <a:xfrm>
              <a:off x="2714336" y="2155630"/>
              <a:ext cx="457200" cy="457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000" dirty="0" smtClean="0">
                  <a:solidFill>
                    <a:schemeClr val="tx1"/>
                  </a:solidFill>
                  <a:latin typeface="Arial Narrow" pitchFamily="34" charset="0"/>
                </a:rPr>
                <a:t>P</a:t>
              </a:r>
              <a:r>
                <a:rPr lang="en-US" sz="1000" dirty="0">
                  <a:solidFill>
                    <a:schemeClr val="tx1"/>
                  </a:solidFill>
                  <a:latin typeface="Arial Narrow" pitchFamily="34" charset="0"/>
                </a:rPr>
                <a:t>2</a:t>
              </a:r>
            </a:p>
          </p:txBody>
        </p:sp>
        <p:cxnSp>
          <p:nvCxnSpPr>
            <p:cNvPr id="109" name="Straight Arrow Connector 108"/>
            <p:cNvCxnSpPr>
              <a:stCxn id="81" idx="0"/>
              <a:endCxn id="80" idx="4"/>
            </p:cNvCxnSpPr>
            <p:nvPr/>
          </p:nvCxnSpPr>
          <p:spPr>
            <a:xfrm rot="16200000" flipV="1">
              <a:off x="2851728" y="2064422"/>
              <a:ext cx="173181" cy="923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6" name="Elbow Connector 135"/>
            <p:cNvCxnSpPr>
              <a:stCxn id="81" idx="6"/>
              <a:endCxn id="124" idx="1"/>
            </p:cNvCxnSpPr>
            <p:nvPr/>
          </p:nvCxnSpPr>
          <p:spPr>
            <a:xfrm flipV="1">
              <a:off x="3171536" y="1868149"/>
              <a:ext cx="2505364" cy="516081"/>
            </a:xfrm>
            <a:prstGeom prst="bentConnector3">
              <a:avLst>
                <a:gd name="adj1" fmla="val 50000"/>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149" name="Group 148"/>
          <p:cNvGrpSpPr/>
          <p:nvPr/>
        </p:nvGrpSpPr>
        <p:grpSpPr>
          <a:xfrm>
            <a:off x="3238500" y="2515849"/>
            <a:ext cx="2574850" cy="721242"/>
            <a:chOff x="3238500" y="2515849"/>
            <a:chExt cx="2574850" cy="721242"/>
          </a:xfrm>
        </p:grpSpPr>
        <p:cxnSp>
          <p:nvCxnSpPr>
            <p:cNvPr id="137" name="Elbow Connector 136"/>
            <p:cNvCxnSpPr>
              <a:endCxn id="94" idx="2"/>
            </p:cNvCxnSpPr>
            <p:nvPr/>
          </p:nvCxnSpPr>
          <p:spPr>
            <a:xfrm>
              <a:off x="3238500" y="2515849"/>
              <a:ext cx="2574850" cy="721242"/>
            </a:xfrm>
            <a:prstGeom prst="bentConnector3">
              <a:avLst>
                <a:gd name="adj1" fmla="val 50000"/>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40" name="Oval 139"/>
            <p:cNvSpPr/>
            <p:nvPr/>
          </p:nvSpPr>
          <p:spPr>
            <a:xfrm>
              <a:off x="4533900" y="2744449"/>
              <a:ext cx="990600" cy="4572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dirty="0" smtClean="0">
                  <a:solidFill>
                    <a:schemeClr val="tx1"/>
                  </a:solidFill>
                  <a:latin typeface="Arial Narrow" pitchFamily="34" charset="0"/>
                </a:rPr>
                <a:t>Notification   </a:t>
              </a:r>
              <a:r>
                <a:rPr lang="en-US" dirty="0" smtClean="0">
                  <a:solidFill>
                    <a:schemeClr val="tx1"/>
                  </a:solidFill>
                  <a:latin typeface="Arial Narrow" pitchFamily="34" charset="0"/>
                </a:rPr>
                <a:t>1</a:t>
              </a:r>
              <a:endParaRPr lang="en-US" dirty="0">
                <a:solidFill>
                  <a:schemeClr val="tx1"/>
                </a:solidFill>
                <a:latin typeface="Arial Narrow" pitchFamily="34" charset="0"/>
              </a:endParaRPr>
            </a:p>
          </p:txBody>
        </p:sp>
      </p:grpSp>
      <p:grpSp>
        <p:nvGrpSpPr>
          <p:cNvPr id="151" name="Group 150"/>
          <p:cNvGrpSpPr/>
          <p:nvPr/>
        </p:nvGrpSpPr>
        <p:grpSpPr>
          <a:xfrm>
            <a:off x="3009900" y="3201649"/>
            <a:ext cx="3334310" cy="2877112"/>
            <a:chOff x="3009900" y="3201649"/>
            <a:chExt cx="3334310" cy="2877112"/>
          </a:xfrm>
        </p:grpSpPr>
        <p:cxnSp>
          <p:nvCxnSpPr>
            <p:cNvPr id="139" name="Elbow Connector 138"/>
            <p:cNvCxnSpPr/>
            <p:nvPr/>
          </p:nvCxnSpPr>
          <p:spPr>
            <a:xfrm rot="16200000" flipH="1">
              <a:off x="3238499" y="2973050"/>
              <a:ext cx="2877112" cy="3334310"/>
            </a:xfrm>
            <a:prstGeom prst="bentConnector3">
              <a:avLst>
                <a:gd name="adj1" fmla="val 50000"/>
              </a:avLst>
            </a:prstGeom>
            <a:ln w="19050">
              <a:solidFill>
                <a:schemeClr val="tx1"/>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141" name="Oval 140"/>
            <p:cNvSpPr/>
            <p:nvPr/>
          </p:nvSpPr>
          <p:spPr>
            <a:xfrm>
              <a:off x="4152900" y="4192249"/>
              <a:ext cx="990600" cy="4572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dirty="0" smtClean="0">
                  <a:solidFill>
                    <a:schemeClr val="tx1"/>
                  </a:solidFill>
                  <a:latin typeface="Arial Narrow" pitchFamily="34" charset="0"/>
                </a:rPr>
                <a:t>Notification   </a:t>
              </a:r>
              <a:r>
                <a:rPr lang="en-US" dirty="0" smtClean="0">
                  <a:solidFill>
                    <a:schemeClr val="tx1"/>
                  </a:solidFill>
                  <a:latin typeface="Arial Narrow" pitchFamily="34" charset="0"/>
                </a:rPr>
                <a:t>3</a:t>
              </a:r>
              <a:endParaRPr lang="en-US" dirty="0">
                <a:solidFill>
                  <a:schemeClr val="tx1"/>
                </a:solidFill>
                <a:latin typeface="Arial Narrow" pitchFamily="34" charset="0"/>
              </a:endParaRPr>
            </a:p>
          </p:txBody>
        </p:sp>
      </p:grpSp>
      <p:grpSp>
        <p:nvGrpSpPr>
          <p:cNvPr id="150" name="Group 149"/>
          <p:cNvGrpSpPr/>
          <p:nvPr/>
        </p:nvGrpSpPr>
        <p:grpSpPr>
          <a:xfrm>
            <a:off x="6057900" y="4192250"/>
            <a:ext cx="1524000" cy="1895755"/>
            <a:chOff x="6057900" y="4192250"/>
            <a:chExt cx="1524000" cy="1895755"/>
          </a:xfrm>
        </p:grpSpPr>
        <p:cxnSp>
          <p:nvCxnSpPr>
            <p:cNvPr id="138" name="Shape 66"/>
            <p:cNvCxnSpPr>
              <a:endCxn id="108" idx="7"/>
            </p:cNvCxnSpPr>
            <p:nvPr/>
          </p:nvCxnSpPr>
          <p:spPr>
            <a:xfrm rot="16200000" flipH="1">
              <a:off x="5381345" y="4868805"/>
              <a:ext cx="1895755" cy="542645"/>
            </a:xfrm>
            <a:prstGeom prst="bentConnector3">
              <a:avLst>
                <a:gd name="adj1" fmla="val 50000"/>
              </a:avLst>
            </a:prstGeom>
            <a:ln w="19050">
              <a:solidFill>
                <a:schemeClr val="tx1"/>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42" name="Oval 141"/>
            <p:cNvSpPr/>
            <p:nvPr/>
          </p:nvSpPr>
          <p:spPr>
            <a:xfrm>
              <a:off x="6591300" y="5106650"/>
              <a:ext cx="990600" cy="457200"/>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800" dirty="0" smtClean="0">
                  <a:solidFill>
                    <a:schemeClr val="tx1"/>
                  </a:solidFill>
                  <a:latin typeface="Arial Narrow" pitchFamily="34" charset="0"/>
                </a:rPr>
                <a:t>Notification   </a:t>
              </a:r>
              <a:r>
                <a:rPr lang="en-US" dirty="0" smtClean="0">
                  <a:solidFill>
                    <a:schemeClr val="tx1"/>
                  </a:solidFill>
                  <a:latin typeface="Arial Narrow" pitchFamily="34" charset="0"/>
                </a:rPr>
                <a:t>2</a:t>
              </a:r>
              <a:endParaRPr lang="en-US" dirty="0">
                <a:solidFill>
                  <a:schemeClr val="tx1"/>
                </a:solidFill>
                <a:latin typeface="Arial Narrow" pitchFamily="34" charset="0"/>
              </a:endParaRPr>
            </a:p>
          </p:txBody>
        </p:sp>
      </p:grpSp>
      <p:sp>
        <p:nvSpPr>
          <p:cNvPr id="143" name="TextBox 47"/>
          <p:cNvSpPr txBox="1"/>
          <p:nvPr/>
        </p:nvSpPr>
        <p:spPr>
          <a:xfrm>
            <a:off x="6743700" y="6173451"/>
            <a:ext cx="2286000" cy="276999"/>
          </a:xfrm>
          <a:prstGeom prst="rect">
            <a:avLst/>
          </a:prstGeom>
          <a:noFill/>
          <a:ln w="3175">
            <a:solidFill>
              <a:schemeClr val="tx1"/>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smtClean="0">
                <a:latin typeface="Arial Narrow" pitchFamily="34" charset="0"/>
              </a:rPr>
              <a:t>301 P3 op33 X2 In</a:t>
            </a:r>
            <a:r>
              <a:rPr lang="en-US" sz="1200" b="1" dirty="0" smtClean="0">
                <a:latin typeface="Arial Narrow" pitchFamily="34" charset="0"/>
              </a:rPr>
              <a:t> </a:t>
            </a:r>
            <a:r>
              <a:rPr lang="en-US" sz="1200" dirty="0" smtClean="0">
                <a:latin typeface="Arial Narrow" pitchFamily="34" charset="0"/>
              </a:rPr>
              <a:t>degs 3  PEXA3</a:t>
            </a:r>
            <a:endParaRPr lang="en-US" sz="1200" dirty="0">
              <a:latin typeface="Arial Narrow" pitchFamily="34" charset="0"/>
            </a:endParaRPr>
          </a:p>
        </p:txBody>
      </p:sp>
      <p:sp>
        <p:nvSpPr>
          <p:cNvPr id="56" name="Rectangle 55"/>
          <p:cNvSpPr/>
          <p:nvPr/>
        </p:nvSpPr>
        <p:spPr>
          <a:xfrm>
            <a:off x="7543800" y="1676400"/>
            <a:ext cx="1600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Compensated*</a:t>
            </a:r>
            <a:endParaRPr lang="en-US" dirty="0"/>
          </a:p>
        </p:txBody>
      </p:sp>
      <p:sp>
        <p:nvSpPr>
          <p:cNvPr id="57" name="Rectangle 56"/>
          <p:cNvSpPr/>
          <p:nvPr/>
        </p:nvSpPr>
        <p:spPr>
          <a:xfrm>
            <a:off x="4648200" y="5638800"/>
            <a:ext cx="16002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Compensated*</a:t>
            </a:r>
            <a:endParaRPr lang="en-US" dirty="0"/>
          </a:p>
        </p:txBody>
      </p:sp>
      <p:sp>
        <p:nvSpPr>
          <p:cNvPr id="58" name="Rectangle 57"/>
          <p:cNvSpPr/>
          <p:nvPr/>
        </p:nvSpPr>
        <p:spPr>
          <a:xfrm>
            <a:off x="4572000" y="5943600"/>
            <a:ext cx="1676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Compensated**</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0">
                                            <p:bg/>
                                          </p:spTgt>
                                        </p:tgtEl>
                                        <p:attrNameLst>
                                          <p:attrName>style.visibility</p:attrName>
                                        </p:attrNameLst>
                                      </p:cBhvr>
                                      <p:to>
                                        <p:strVal val="visible"/>
                                      </p:to>
                                    </p:set>
                                    <p:animEffect transition="in" filter="wipe(left)">
                                      <p:cBhvr>
                                        <p:cTn id="7" dur="500"/>
                                        <p:tgtEl>
                                          <p:spTgt spid="80">
                                            <p:bg/>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0">
                                            <p:txEl>
                                              <p:pRg st="0" end="0"/>
                                            </p:txEl>
                                          </p:spTgt>
                                        </p:tgtEl>
                                        <p:attrNameLst>
                                          <p:attrName>style.visibility</p:attrName>
                                        </p:attrNameLst>
                                      </p:cBhvr>
                                      <p:to>
                                        <p:strVal val="visible"/>
                                      </p:to>
                                    </p:set>
                                    <p:animEffect transition="in" filter="wipe(left)">
                                      <p:cBhvr>
                                        <p:cTn id="10" dur="500"/>
                                        <p:tgtEl>
                                          <p:spTgt spid="8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44"/>
                                        </p:tgtEl>
                                        <p:attrNameLst>
                                          <p:attrName>style.visibility</p:attrName>
                                        </p:attrNameLst>
                                      </p:cBhvr>
                                      <p:to>
                                        <p:strVal val="visible"/>
                                      </p:to>
                                    </p:set>
                                    <p:animEffect transition="in" filter="wipe(left)">
                                      <p:cBhvr>
                                        <p:cTn id="15" dur="500"/>
                                        <p:tgtEl>
                                          <p:spTgt spid="14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94">
                                            <p:bg/>
                                          </p:spTgt>
                                        </p:tgtEl>
                                        <p:attrNameLst>
                                          <p:attrName>style.visibility</p:attrName>
                                        </p:attrNameLst>
                                      </p:cBhvr>
                                      <p:to>
                                        <p:strVal val="visible"/>
                                      </p:to>
                                    </p:set>
                                    <p:animEffect transition="in" filter="wipe(left)">
                                      <p:cBhvr>
                                        <p:cTn id="20" dur="500"/>
                                        <p:tgtEl>
                                          <p:spTgt spid="94">
                                            <p:bg/>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94">
                                            <p:txEl>
                                              <p:pRg st="0" end="0"/>
                                            </p:txEl>
                                          </p:spTgt>
                                        </p:tgtEl>
                                        <p:attrNameLst>
                                          <p:attrName>style.visibility</p:attrName>
                                        </p:attrNameLst>
                                      </p:cBhvr>
                                      <p:to>
                                        <p:strVal val="visible"/>
                                      </p:to>
                                    </p:set>
                                    <p:animEffect transition="in" filter="wipe(left)">
                                      <p:cBhvr>
                                        <p:cTn id="23" dur="500"/>
                                        <p:tgtEl>
                                          <p:spTgt spid="9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45"/>
                                        </p:tgtEl>
                                        <p:attrNameLst>
                                          <p:attrName>style.visibility</p:attrName>
                                        </p:attrNameLst>
                                      </p:cBhvr>
                                      <p:to>
                                        <p:strVal val="visible"/>
                                      </p:to>
                                    </p:set>
                                    <p:animEffect transition="in" filter="wipe(up)">
                                      <p:cBhvr>
                                        <p:cTn id="28" dur="500"/>
                                        <p:tgtEl>
                                          <p:spTgt spid="14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147"/>
                                        </p:tgtEl>
                                        <p:attrNameLst>
                                          <p:attrName>style.visibility</p:attrName>
                                        </p:attrNameLst>
                                      </p:cBhvr>
                                      <p:to>
                                        <p:strVal val="visible"/>
                                      </p:to>
                                    </p:set>
                                    <p:animEffect transition="in" filter="wipe(up)">
                                      <p:cBhvr>
                                        <p:cTn id="33" dur="500"/>
                                        <p:tgtEl>
                                          <p:spTgt spid="14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108">
                                            <p:bg/>
                                          </p:spTgt>
                                        </p:tgtEl>
                                        <p:attrNameLst>
                                          <p:attrName>style.visibility</p:attrName>
                                        </p:attrNameLst>
                                      </p:cBhvr>
                                      <p:to>
                                        <p:strVal val="visible"/>
                                      </p:to>
                                    </p:set>
                                    <p:animEffect transition="in" filter="wipe(up)">
                                      <p:cBhvr>
                                        <p:cTn id="38" dur="500"/>
                                        <p:tgtEl>
                                          <p:spTgt spid="108">
                                            <p:bg/>
                                          </p:spTgt>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108">
                                            <p:txEl>
                                              <p:pRg st="0" end="0"/>
                                            </p:txEl>
                                          </p:spTgt>
                                        </p:tgtEl>
                                        <p:attrNameLst>
                                          <p:attrName>style.visibility</p:attrName>
                                        </p:attrNameLst>
                                      </p:cBhvr>
                                      <p:to>
                                        <p:strVal val="visible"/>
                                      </p:to>
                                    </p:set>
                                    <p:animEffect transition="in" filter="wipe(up)">
                                      <p:cBhvr>
                                        <p:cTn id="41" dur="500"/>
                                        <p:tgtEl>
                                          <p:spTgt spid="108">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1" fill="hold" nodeType="clickEffect">
                                  <p:stCondLst>
                                    <p:cond delay="0"/>
                                  </p:stCondLst>
                                  <p:childTnLst>
                                    <p:set>
                                      <p:cBhvr>
                                        <p:cTn id="45" dur="1" fill="hold">
                                          <p:stCondLst>
                                            <p:cond delay="0"/>
                                          </p:stCondLst>
                                        </p:cTn>
                                        <p:tgtEl>
                                          <p:spTgt spid="148"/>
                                        </p:tgtEl>
                                        <p:attrNameLst>
                                          <p:attrName>style.visibility</p:attrName>
                                        </p:attrNameLst>
                                      </p:cBhvr>
                                      <p:to>
                                        <p:strVal val="visible"/>
                                      </p:to>
                                    </p:set>
                                    <p:animEffect transition="in" filter="wipe(up)">
                                      <p:cBhvr>
                                        <p:cTn id="46" dur="500"/>
                                        <p:tgtEl>
                                          <p:spTgt spid="14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92">
                                            <p:bg/>
                                          </p:spTgt>
                                        </p:tgtEl>
                                        <p:attrNameLst>
                                          <p:attrName>style.visibility</p:attrName>
                                        </p:attrNameLst>
                                      </p:cBhvr>
                                      <p:to>
                                        <p:strVal val="visible"/>
                                      </p:to>
                                    </p:set>
                                    <p:animEffect transition="in" filter="fade">
                                      <p:cBhvr>
                                        <p:cTn id="51" dur="2000"/>
                                        <p:tgtEl>
                                          <p:spTgt spid="92">
                                            <p:bg/>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92">
                                            <p:txEl>
                                              <p:pRg st="0" end="0"/>
                                            </p:txEl>
                                          </p:spTgt>
                                        </p:tgtEl>
                                        <p:attrNameLst>
                                          <p:attrName>style.visibility</p:attrName>
                                        </p:attrNameLst>
                                      </p:cBhvr>
                                      <p:to>
                                        <p:strVal val="visible"/>
                                      </p:to>
                                    </p:set>
                                    <p:animEffect transition="in" filter="fade">
                                      <p:cBhvr>
                                        <p:cTn id="54" dur="2000"/>
                                        <p:tgtEl>
                                          <p:spTgt spid="92">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blinds(horizontal)">
                                      <p:cBhvr>
                                        <p:cTn id="62" dur="500"/>
                                        <p:tgtEl>
                                          <p:spTgt spid="56"/>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150"/>
                                        </p:tgtEl>
                                        <p:attrNameLst>
                                          <p:attrName>style.visibility</p:attrName>
                                        </p:attrNameLst>
                                      </p:cBhvr>
                                      <p:to>
                                        <p:strVal val="visible"/>
                                      </p:to>
                                    </p:set>
                                    <p:animEffect transition="in" filter="wipe(up)">
                                      <p:cBhvr>
                                        <p:cTn id="67" dur="500"/>
                                        <p:tgtEl>
                                          <p:spTgt spid="150"/>
                                        </p:tgtEl>
                                      </p:cBhvr>
                                    </p:animEffect>
                                  </p:childTnLst>
                                </p:cTn>
                              </p:par>
                              <p:par>
                                <p:cTn id="68" presetID="3" presetClass="entr" presetSubtype="10" fill="hold" grpId="0" nodeType="withEffect">
                                  <p:stCondLst>
                                    <p:cond delay="0"/>
                                  </p:stCondLst>
                                  <p:childTnLst>
                                    <p:set>
                                      <p:cBhvr>
                                        <p:cTn id="69" dur="1" fill="hold">
                                          <p:stCondLst>
                                            <p:cond delay="0"/>
                                          </p:stCondLst>
                                        </p:cTn>
                                        <p:tgtEl>
                                          <p:spTgt spid="57"/>
                                        </p:tgtEl>
                                        <p:attrNameLst>
                                          <p:attrName>style.visibility</p:attrName>
                                        </p:attrNameLst>
                                      </p:cBhvr>
                                      <p:to>
                                        <p:strVal val="visible"/>
                                      </p:to>
                                    </p:set>
                                    <p:animEffect transition="in" filter="blinds(horizontal)">
                                      <p:cBhvr>
                                        <p:cTn id="70" dur="500"/>
                                        <p:tgtEl>
                                          <p:spTgt spid="57"/>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2" fill="hold" nodeType="clickEffect">
                                  <p:stCondLst>
                                    <p:cond delay="0"/>
                                  </p:stCondLst>
                                  <p:childTnLst>
                                    <p:set>
                                      <p:cBhvr>
                                        <p:cTn id="74" dur="1" fill="hold">
                                          <p:stCondLst>
                                            <p:cond delay="0"/>
                                          </p:stCondLst>
                                        </p:cTn>
                                        <p:tgtEl>
                                          <p:spTgt spid="151"/>
                                        </p:tgtEl>
                                        <p:attrNameLst>
                                          <p:attrName>style.visibility</p:attrName>
                                        </p:attrNameLst>
                                      </p:cBhvr>
                                      <p:to>
                                        <p:strVal val="visible"/>
                                      </p:to>
                                    </p:set>
                                    <p:animEffect transition="in" filter="wipe(right)">
                                      <p:cBhvr>
                                        <p:cTn id="75" dur="500"/>
                                        <p:tgtEl>
                                          <p:spTgt spid="151"/>
                                        </p:tgtEl>
                                      </p:cBhvr>
                                    </p:animEffect>
                                  </p:childTnLst>
                                </p:cTn>
                              </p:par>
                              <p:par>
                                <p:cTn id="76" presetID="3" presetClass="entr" presetSubtype="10" fill="hold" grpId="0" nodeType="with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blinds(horizontal)">
                                      <p:cBhvr>
                                        <p:cTn id="78"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uiExpand="1" build="allAtOnce" animBg="1"/>
      <p:bldP spid="92" grpId="0" build="allAtOnce" animBg="1"/>
      <p:bldP spid="94" grpId="0" build="allAtOnce" animBg="1"/>
      <p:bldP spid="108" grpId="0" build="allAtOnce" animBg="1"/>
      <p:bldP spid="56" grpId="0" animBg="1"/>
      <p:bldP spid="57" grpId="0" animBg="1"/>
      <p:bldP spid="5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normAutofit/>
          </a:bodyPr>
          <a:lstStyle/>
          <a:p>
            <a:fld id="{8BA3411E-B406-42AF-B7E9-DD8F74AEB136}" type="slidenum">
              <a:rPr lang="en-US" smtClean="0"/>
              <a:pPr/>
              <a:t>18</a:t>
            </a:fld>
            <a:endParaRPr lang="en-US" dirty="0"/>
          </a:p>
        </p:txBody>
      </p:sp>
      <p:sp>
        <p:nvSpPr>
          <p:cNvPr id="3" name="Content Placeholder 2"/>
          <p:cNvSpPr>
            <a:spLocks noGrp="1"/>
          </p:cNvSpPr>
          <p:nvPr>
            <p:ph sz="quarter" idx="1"/>
          </p:nvPr>
        </p:nvSpPr>
        <p:spPr>
          <a:xfrm>
            <a:off x="457200" y="1219200"/>
            <a:ext cx="8686800" cy="5105400"/>
          </a:xfrm>
        </p:spPr>
        <p:txBody>
          <a:bodyPr>
            <a:normAutofit/>
          </a:bodyPr>
          <a:lstStyle/>
          <a:p>
            <a:r>
              <a:rPr lang="en-US" sz="2400" dirty="0" smtClean="0"/>
              <a:t>A delta generator was used to simulate every service call at a PEXA and also invokes services in other sites.  Attributes that control the simulation tests are as follows:</a:t>
            </a:r>
          </a:p>
          <a:p>
            <a:pPr lvl="1"/>
            <a:r>
              <a:rPr lang="en-US" sz="1800" dirty="0" smtClean="0"/>
              <a:t>number of processes (the number of concurrent processes)</a:t>
            </a:r>
          </a:p>
          <a:p>
            <a:pPr lvl="1"/>
            <a:r>
              <a:rPr lang="en-US" sz="1800" dirty="0" smtClean="0"/>
              <a:t>number of services in a process (number of composing services in a process)</a:t>
            </a:r>
          </a:p>
          <a:p>
            <a:pPr lvl="1"/>
            <a:r>
              <a:rPr lang="en-US" sz="1800" dirty="0" smtClean="0"/>
              <a:t>percentage of external operations </a:t>
            </a:r>
          </a:p>
          <a:p>
            <a:pPr lvl="1"/>
            <a:r>
              <a:rPr lang="en-US" sz="1800" dirty="0" smtClean="0"/>
              <a:t>failure rate (possible percentage for a failure to occur in a process)</a:t>
            </a:r>
          </a:p>
          <a:p>
            <a:pPr lvl="1"/>
            <a:r>
              <a:rPr lang="en-US" sz="1800" dirty="0" smtClean="0"/>
              <a:t>number of accessed data objects by a service invocation </a:t>
            </a:r>
          </a:p>
          <a:p>
            <a:r>
              <a:rPr lang="en-US" sz="2400" dirty="0" smtClean="0"/>
              <a:t>Limitations of the Experiments</a:t>
            </a:r>
          </a:p>
          <a:p>
            <a:pPr lvl="1"/>
            <a:r>
              <a:rPr lang="en-US" sz="1800" dirty="0" smtClean="0"/>
              <a:t>the use of existing procedures to detect write/read dependencies</a:t>
            </a:r>
          </a:p>
          <a:p>
            <a:pPr lvl="1"/>
            <a:r>
              <a:rPr lang="en-US" sz="1800" dirty="0" smtClean="0"/>
              <a:t>not fully integrated into an actual process execution environment or the use of DEGS, using a delta generator instead</a:t>
            </a:r>
          </a:p>
          <a:p>
            <a:pPr lvl="1"/>
            <a:r>
              <a:rPr lang="en-US" sz="1800" dirty="0" smtClean="0"/>
              <a:t>not fully integrated with the service composition and recovery model</a:t>
            </a:r>
          </a:p>
          <a:p>
            <a:r>
              <a:rPr lang="en-US" sz="2400" dirty="0" smtClean="0"/>
              <a:t>Focus on observation of characteristics of the algorithms</a:t>
            </a:r>
            <a:endParaRPr lang="en-US" dirty="0"/>
          </a:p>
        </p:txBody>
      </p:sp>
      <p:sp>
        <p:nvSpPr>
          <p:cNvPr id="6" name="Title 1"/>
          <p:cNvSpPr txBox="1">
            <a:spLocks/>
          </p:cNvSpPr>
          <p:nvPr/>
        </p:nvSpPr>
        <p:spPr>
          <a:xfrm>
            <a:off x="457200" y="228600"/>
            <a:ext cx="8229600" cy="838200"/>
          </a:xfrm>
          <a:prstGeom prst="rect">
            <a:avLst/>
          </a:prstGeom>
        </p:spPr>
        <p:txBody>
          <a:bodyPr vert="horz"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olidFill>
                <a:effectLst/>
                <a:uLnTx/>
                <a:uFillTx/>
                <a:latin typeface="+mj-lt"/>
                <a:ea typeface="+mj-ea"/>
                <a:cs typeface="+mj-cs"/>
              </a:rPr>
              <a:t>Performance Analysis</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normAutofit/>
          </a:bodyPr>
          <a:lstStyle/>
          <a:p>
            <a:fld id="{8BA3411E-B406-42AF-B7E9-DD8F74AEB136}" type="slidenum">
              <a:rPr lang="en-US" smtClean="0"/>
              <a:pPr/>
              <a:t>19</a:t>
            </a:fld>
            <a:endParaRPr lang="en-US" dirty="0"/>
          </a:p>
        </p:txBody>
      </p:sp>
      <p:sp>
        <p:nvSpPr>
          <p:cNvPr id="3" name="Content Placeholder 2"/>
          <p:cNvSpPr>
            <a:spLocks noGrp="1"/>
          </p:cNvSpPr>
          <p:nvPr>
            <p:ph sz="quarter" idx="1"/>
          </p:nvPr>
        </p:nvSpPr>
        <p:spPr>
          <a:xfrm>
            <a:off x="457200" y="1219200"/>
            <a:ext cx="8229600" cy="533400"/>
          </a:xfrm>
        </p:spPr>
        <p:txBody>
          <a:bodyPr/>
          <a:lstStyle/>
          <a:p>
            <a:r>
              <a:rPr lang="en-US" dirty="0" smtClean="0"/>
              <a:t>The Lazy Approach</a:t>
            </a:r>
            <a:endParaRPr lang="en-US" dirty="0"/>
          </a:p>
        </p:txBody>
      </p:sp>
      <p:sp>
        <p:nvSpPr>
          <p:cNvPr id="8" name="Title 1"/>
          <p:cNvSpPr txBox="1">
            <a:spLocks/>
          </p:cNvSpPr>
          <p:nvPr/>
        </p:nvSpPr>
        <p:spPr>
          <a:xfrm>
            <a:off x="457200" y="228600"/>
            <a:ext cx="8229600" cy="838200"/>
          </a:xfrm>
          <a:prstGeom prst="rect">
            <a:avLst/>
          </a:prstGeom>
        </p:spPr>
        <p:txBody>
          <a:bodyPr vert="horz"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olidFill>
                <a:effectLst/>
                <a:uLnTx/>
                <a:uFillTx/>
                <a:latin typeface="+mj-lt"/>
                <a:ea typeface="+mj-ea"/>
                <a:cs typeface="+mj-cs"/>
              </a:rPr>
              <a:t>Performance Analysis</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graphicFrame>
        <p:nvGraphicFramePr>
          <p:cNvPr id="10" name="Table 9"/>
          <p:cNvGraphicFramePr>
            <a:graphicFrameLocks noGrp="1"/>
          </p:cNvGraphicFramePr>
          <p:nvPr/>
        </p:nvGraphicFramePr>
        <p:xfrm>
          <a:off x="1981200" y="1905000"/>
          <a:ext cx="5225142" cy="1044575"/>
        </p:xfrm>
        <a:graphic>
          <a:graphicData uri="http://schemas.openxmlformats.org/drawingml/2006/table">
            <a:tbl>
              <a:tblPr/>
              <a:tblGrid>
                <a:gridCol w="870857"/>
                <a:gridCol w="870857"/>
                <a:gridCol w="870857"/>
                <a:gridCol w="870857"/>
                <a:gridCol w="870857"/>
                <a:gridCol w="870857"/>
              </a:tblGrid>
              <a:tr h="208915">
                <a:tc>
                  <a:txBody>
                    <a:bodyPr/>
                    <a:lstStyle/>
                    <a:p>
                      <a:pPr marL="0" marR="0" algn="ctr">
                        <a:spcBef>
                          <a:spcPts val="0"/>
                        </a:spcBef>
                        <a:spcAft>
                          <a:spcPts val="0"/>
                        </a:spcAft>
                      </a:pPr>
                      <a:r>
                        <a:rPr lang="en-US" sz="1000" dirty="0">
                          <a:latin typeface="Arial"/>
                          <a:ea typeface="Times New Roman"/>
                          <a:cs typeface="Times New Roman"/>
                        </a:rPr>
                        <a:t>test id</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Arial"/>
                          <a:ea typeface="Times New Roman"/>
                          <a:cs typeface="Times New Roman"/>
                        </a:rPr>
                        <a:t>processes</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Arial"/>
                          <a:ea typeface="Times New Roman"/>
                          <a:cs typeface="Times New Roman"/>
                        </a:rPr>
                        <a:t>operations</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Arial"/>
                          <a:ea typeface="Times New Roman"/>
                          <a:cs typeface="Times New Roman"/>
                        </a:rPr>
                        <a:t>% external</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latin typeface="Arial"/>
                          <a:ea typeface="Times New Roman"/>
                          <a:cs typeface="Times New Roman"/>
                        </a:rPr>
                        <a:t>failure Rate</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Arial"/>
                          <a:ea typeface="Times New Roman"/>
                          <a:cs typeface="Times New Roman"/>
                        </a:rPr>
                        <a:t>objects</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915">
                <a:tc>
                  <a:txBody>
                    <a:bodyPr/>
                    <a:lstStyle/>
                    <a:p>
                      <a:pPr marL="0" marR="0" algn="ctr">
                        <a:spcBef>
                          <a:spcPts val="0"/>
                        </a:spcBef>
                        <a:spcAft>
                          <a:spcPts val="0"/>
                        </a:spcAft>
                      </a:pPr>
                      <a:r>
                        <a:rPr lang="en-US" sz="1000">
                          <a:latin typeface="Arial"/>
                          <a:ea typeface="Times New Roman"/>
                          <a:cs typeface="Times New Roman"/>
                        </a:rPr>
                        <a:t>t1</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Arial"/>
                          <a:ea typeface="Times New Roman"/>
                          <a:cs typeface="Times New Roman"/>
                        </a:rPr>
                        <a:t>100</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Arial"/>
                          <a:ea typeface="Times New Roman"/>
                          <a:cs typeface="Times New Roman"/>
                        </a:rPr>
                        <a:t>5</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Arial"/>
                          <a:ea typeface="Times New Roman"/>
                          <a:cs typeface="Times New Roman"/>
                        </a:rPr>
                        <a:t>.20</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Arial"/>
                          <a:ea typeface="Times New Roman"/>
                          <a:cs typeface="Times New Roman"/>
                        </a:rPr>
                        <a:t>.10</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Arial"/>
                          <a:ea typeface="Times New Roman"/>
                          <a:cs typeface="Times New Roman"/>
                        </a:rPr>
                        <a:t>1~3/10</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915">
                <a:tc>
                  <a:txBody>
                    <a:bodyPr/>
                    <a:lstStyle/>
                    <a:p>
                      <a:pPr marL="0" marR="0" algn="ctr">
                        <a:spcBef>
                          <a:spcPts val="0"/>
                        </a:spcBef>
                        <a:spcAft>
                          <a:spcPts val="0"/>
                        </a:spcAft>
                      </a:pPr>
                      <a:r>
                        <a:rPr lang="en-US" sz="1000">
                          <a:latin typeface="Arial"/>
                          <a:ea typeface="Times New Roman"/>
                          <a:cs typeface="Times New Roman"/>
                        </a:rPr>
                        <a:t>t2</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Arial"/>
                          <a:ea typeface="Times New Roman"/>
                          <a:cs typeface="Times New Roman"/>
                        </a:rPr>
                        <a:t>100</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Arial"/>
                          <a:ea typeface="Times New Roman"/>
                          <a:cs typeface="Times New Roman"/>
                        </a:rPr>
                        <a:t>10</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latin typeface="Arial"/>
                          <a:ea typeface="Times New Roman"/>
                          <a:cs typeface="Times New Roman"/>
                        </a:rPr>
                        <a:t>.50</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Arial"/>
                          <a:ea typeface="Times New Roman"/>
                          <a:cs typeface="Times New Roman"/>
                        </a:rPr>
                        <a:t>.10</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Arial"/>
                          <a:ea typeface="Times New Roman"/>
                          <a:cs typeface="Times New Roman"/>
                        </a:rPr>
                        <a:t>1~3/10</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915">
                <a:tc>
                  <a:txBody>
                    <a:bodyPr/>
                    <a:lstStyle/>
                    <a:p>
                      <a:pPr marL="0" marR="0" algn="ctr">
                        <a:spcBef>
                          <a:spcPts val="0"/>
                        </a:spcBef>
                        <a:spcAft>
                          <a:spcPts val="0"/>
                        </a:spcAft>
                      </a:pPr>
                      <a:r>
                        <a:rPr lang="en-US" sz="1000">
                          <a:latin typeface="Arial"/>
                          <a:ea typeface="Times New Roman"/>
                          <a:cs typeface="Times New Roman"/>
                        </a:rPr>
                        <a:t>t3</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Arial"/>
                          <a:ea typeface="Times New Roman"/>
                          <a:cs typeface="Times New Roman"/>
                        </a:rPr>
                        <a:t>100</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Arial"/>
                          <a:ea typeface="Times New Roman"/>
                          <a:cs typeface="Times New Roman"/>
                        </a:rPr>
                        <a:t>10</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latin typeface="Arial"/>
                          <a:ea typeface="Times New Roman"/>
                          <a:cs typeface="Times New Roman"/>
                        </a:rPr>
                        <a:t>.30</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latin typeface="Arial"/>
                          <a:ea typeface="Times New Roman"/>
                          <a:cs typeface="Times New Roman"/>
                        </a:rPr>
                        <a:t>.15</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a:latin typeface="Arial"/>
                          <a:ea typeface="Times New Roman"/>
                          <a:cs typeface="Times New Roman"/>
                        </a:rPr>
                        <a:t>1~5/10</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915">
                <a:tc>
                  <a:txBody>
                    <a:bodyPr/>
                    <a:lstStyle/>
                    <a:p>
                      <a:pPr marL="0" marR="0" algn="ctr">
                        <a:spcBef>
                          <a:spcPts val="0"/>
                        </a:spcBef>
                        <a:spcAft>
                          <a:spcPts val="0"/>
                        </a:spcAft>
                      </a:pPr>
                      <a:r>
                        <a:rPr lang="en-US" sz="1000">
                          <a:latin typeface="Arial"/>
                          <a:ea typeface="Times New Roman"/>
                          <a:cs typeface="Times New Roman"/>
                        </a:rPr>
                        <a:t>t4</a:t>
                      </a:r>
                      <a:endParaRPr lang="en-US" sz="12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latin typeface="Arial"/>
                          <a:ea typeface="Times New Roman"/>
                          <a:cs typeface="Times New Roman"/>
                        </a:rPr>
                        <a:t>100</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latin typeface="Arial"/>
                          <a:ea typeface="Times New Roman"/>
                          <a:cs typeface="Times New Roman"/>
                        </a:rPr>
                        <a:t>10</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latin typeface="Arial"/>
                          <a:ea typeface="Times New Roman"/>
                          <a:cs typeface="Times New Roman"/>
                        </a:rPr>
                        <a:t>.70</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latin typeface="Arial"/>
                          <a:ea typeface="Times New Roman"/>
                          <a:cs typeface="Times New Roman"/>
                        </a:rPr>
                        <a:t>.05</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latin typeface="Arial"/>
                          <a:ea typeface="Times New Roman"/>
                          <a:cs typeface="Times New Roman"/>
                        </a:rPr>
                        <a:t>1~5/10</a:t>
                      </a:r>
                      <a:endParaRPr lang="en-US" sz="1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1" name="TextBox 10"/>
          <p:cNvSpPr txBox="1"/>
          <p:nvPr/>
        </p:nvSpPr>
        <p:spPr>
          <a:xfrm>
            <a:off x="5410200" y="3031391"/>
            <a:ext cx="3352800" cy="3293209"/>
          </a:xfrm>
          <a:prstGeom prst="rect">
            <a:avLst/>
          </a:prstGeom>
          <a:noFill/>
        </p:spPr>
        <p:txBody>
          <a:bodyPr wrap="square" rtlCol="0">
            <a:spAutoFit/>
          </a:bodyPr>
          <a:lstStyle/>
          <a:p>
            <a:pPr>
              <a:buFont typeface="Wingdings" pitchFamily="2" charset="2"/>
              <a:buChar char="§"/>
            </a:pPr>
            <a:r>
              <a:rPr lang="en-US" sz="1600" dirty="0" smtClean="0"/>
              <a:t> t1: more local dependencies</a:t>
            </a:r>
          </a:p>
          <a:p>
            <a:pPr>
              <a:buFont typeface="Wingdings" pitchFamily="2" charset="2"/>
              <a:buChar char="§"/>
            </a:pPr>
            <a:r>
              <a:rPr lang="en-US" sz="1600" dirty="0" smtClean="0"/>
              <a:t> t2: less graph construction time than t1</a:t>
            </a:r>
          </a:p>
          <a:p>
            <a:pPr>
              <a:buFont typeface="Wingdings" pitchFamily="2" charset="2"/>
              <a:buChar char="§"/>
            </a:pPr>
            <a:r>
              <a:rPr lang="en-US" sz="1600" dirty="0" smtClean="0"/>
              <a:t> t3: a smaller construction time per graph</a:t>
            </a:r>
          </a:p>
          <a:p>
            <a:pPr>
              <a:buFont typeface="Wingdings" pitchFamily="2" charset="2"/>
              <a:buChar char="§"/>
            </a:pPr>
            <a:r>
              <a:rPr lang="en-US" sz="1600" dirty="0" smtClean="0"/>
              <a:t> t4: more graph construction time</a:t>
            </a:r>
          </a:p>
          <a:p>
            <a:pPr>
              <a:buFont typeface="Wingdings" pitchFamily="2" charset="2"/>
              <a:buChar char="§"/>
            </a:pPr>
            <a:endParaRPr lang="en-US" sz="1600" dirty="0" smtClean="0"/>
          </a:p>
          <a:p>
            <a:pPr>
              <a:buFont typeface="Wingdings" pitchFamily="2" charset="2"/>
              <a:buChar char="§"/>
            </a:pPr>
            <a:r>
              <a:rPr lang="en-US" sz="1600" dirty="0" smtClean="0"/>
              <a:t> the average number of graphs is associated closely with the failure rate and percentage of external operations</a:t>
            </a:r>
          </a:p>
          <a:p>
            <a:pPr>
              <a:buFont typeface="Wingdings" pitchFamily="2" charset="2"/>
              <a:buChar char="§"/>
            </a:pPr>
            <a:r>
              <a:rPr lang="en-US" sz="1600" dirty="0" smtClean="0"/>
              <a:t> the more graphs constructed, the less time used for average graph construction</a:t>
            </a:r>
            <a:endParaRPr lang="en-US" sz="1600" dirty="0"/>
          </a:p>
        </p:txBody>
      </p:sp>
      <p:graphicFrame>
        <p:nvGraphicFramePr>
          <p:cNvPr id="9" name="Chart 8"/>
          <p:cNvGraphicFramePr/>
          <p:nvPr/>
        </p:nvGraphicFramePr>
        <p:xfrm>
          <a:off x="381000" y="3124200"/>
          <a:ext cx="4724400" cy="2895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normAutofit/>
          </a:bodyPr>
          <a:lstStyle/>
          <a:p>
            <a:r>
              <a:rPr lang="en-US" sz="4000" dirty="0" smtClean="0">
                <a:solidFill>
                  <a:schemeClr val="tx1"/>
                </a:solidFill>
              </a:rPr>
              <a:t>Overview</a:t>
            </a:r>
            <a:endParaRPr lang="en-US" sz="4000" dirty="0">
              <a:solidFill>
                <a:schemeClr val="tx1"/>
              </a:solidFill>
            </a:endParaRPr>
          </a:p>
        </p:txBody>
      </p:sp>
      <p:sp>
        <p:nvSpPr>
          <p:cNvPr id="5" name="Slide Number Placeholder 4"/>
          <p:cNvSpPr>
            <a:spLocks noGrp="1"/>
          </p:cNvSpPr>
          <p:nvPr>
            <p:ph type="sldNum" sz="quarter" idx="12"/>
          </p:nvPr>
        </p:nvSpPr>
        <p:spPr/>
        <p:txBody>
          <a:bodyPr>
            <a:normAutofit/>
          </a:bodyPr>
          <a:lstStyle/>
          <a:p>
            <a:fld id="{8BA3411E-B406-42AF-B7E9-DD8F74AEB136}" type="slidenum">
              <a:rPr lang="en-US" smtClean="0"/>
              <a:pPr/>
              <a:t>2</a:t>
            </a:fld>
            <a:endParaRPr lang="en-US" dirty="0"/>
          </a:p>
        </p:txBody>
      </p:sp>
      <p:sp>
        <p:nvSpPr>
          <p:cNvPr id="3" name="Content Placeholder 2"/>
          <p:cNvSpPr>
            <a:spLocks noGrp="1"/>
          </p:cNvSpPr>
          <p:nvPr>
            <p:ph sz="quarter" idx="1"/>
          </p:nvPr>
        </p:nvSpPr>
        <p:spPr>
          <a:xfrm>
            <a:off x="457200" y="1295400"/>
            <a:ext cx="8839200" cy="4389120"/>
          </a:xfrm>
        </p:spPr>
        <p:txBody>
          <a:bodyPr>
            <a:normAutofit fontScale="92500" lnSpcReduction="20000"/>
          </a:bodyPr>
          <a:lstStyle/>
          <a:p>
            <a:r>
              <a:rPr lang="en-US" dirty="0" smtClean="0"/>
              <a:t>Motivation</a:t>
            </a:r>
          </a:p>
          <a:p>
            <a:r>
              <a:rPr lang="en-US" dirty="0" smtClean="0"/>
              <a:t>Background:  The </a:t>
            </a:r>
            <a:r>
              <a:rPr lang="en-US" dirty="0" err="1" smtClean="0"/>
              <a:t>DeltaGrid</a:t>
            </a:r>
            <a:r>
              <a:rPr lang="en-US" dirty="0" smtClean="0"/>
              <a:t> Project</a:t>
            </a:r>
          </a:p>
          <a:p>
            <a:r>
              <a:rPr lang="en-US" dirty="0" smtClean="0"/>
              <a:t>Statement of Objectives</a:t>
            </a:r>
          </a:p>
          <a:p>
            <a:r>
              <a:rPr lang="en-US" dirty="0" smtClean="0"/>
              <a:t>Related Work</a:t>
            </a:r>
          </a:p>
          <a:p>
            <a:r>
              <a:rPr lang="en-US" dirty="0" smtClean="0"/>
              <a:t>Decentralized Process Execution Agents (PEXAs)</a:t>
            </a:r>
          </a:p>
          <a:p>
            <a:r>
              <a:rPr lang="en-US" dirty="0" smtClean="0"/>
              <a:t>Decentralized Data Dependency Analysis</a:t>
            </a:r>
          </a:p>
          <a:p>
            <a:pPr lvl="1"/>
            <a:r>
              <a:rPr lang="en-US" sz="2600" dirty="0" smtClean="0">
                <a:solidFill>
                  <a:schemeClr val="tx1"/>
                </a:solidFill>
              </a:rPr>
              <a:t>Data Structures</a:t>
            </a:r>
          </a:p>
          <a:p>
            <a:pPr lvl="1"/>
            <a:r>
              <a:rPr lang="en-US" sz="2600" dirty="0" smtClean="0">
                <a:solidFill>
                  <a:schemeClr val="tx1"/>
                </a:solidFill>
              </a:rPr>
              <a:t>The Lazy Algorithm</a:t>
            </a:r>
          </a:p>
          <a:p>
            <a:pPr lvl="1"/>
            <a:r>
              <a:rPr lang="en-US" sz="2600" dirty="0" smtClean="0">
                <a:solidFill>
                  <a:schemeClr val="tx1"/>
                </a:solidFill>
              </a:rPr>
              <a:t>The Eager Algorithm</a:t>
            </a:r>
          </a:p>
          <a:p>
            <a:r>
              <a:rPr lang="en-US" dirty="0" smtClean="0"/>
              <a:t>Performance Analysis</a:t>
            </a:r>
          </a:p>
          <a:p>
            <a:r>
              <a:rPr lang="en-US" dirty="0" smtClean="0"/>
              <a:t>Conclusions and Future Research Directions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normAutofit/>
          </a:bodyPr>
          <a:lstStyle/>
          <a:p>
            <a:fld id="{8BA3411E-B406-42AF-B7E9-DD8F74AEB136}" type="slidenum">
              <a:rPr lang="en-US" smtClean="0"/>
              <a:pPr/>
              <a:t>20</a:t>
            </a:fld>
            <a:endParaRPr lang="en-US" dirty="0"/>
          </a:p>
        </p:txBody>
      </p:sp>
      <p:sp>
        <p:nvSpPr>
          <p:cNvPr id="3" name="Content Placeholder 2"/>
          <p:cNvSpPr>
            <a:spLocks noGrp="1"/>
          </p:cNvSpPr>
          <p:nvPr>
            <p:ph sz="quarter" idx="1"/>
          </p:nvPr>
        </p:nvSpPr>
        <p:spPr>
          <a:xfrm>
            <a:off x="457200" y="1219200"/>
            <a:ext cx="8229600" cy="5105400"/>
          </a:xfrm>
        </p:spPr>
        <p:txBody>
          <a:bodyPr/>
          <a:lstStyle/>
          <a:p>
            <a:r>
              <a:rPr lang="en-US" dirty="0" smtClean="0"/>
              <a:t>The Lazy Approach</a:t>
            </a:r>
          </a:p>
          <a:p>
            <a:endParaRPr lang="en-US" dirty="0" smtClean="0"/>
          </a:p>
          <a:p>
            <a:r>
              <a:rPr lang="en-US" sz="1800" dirty="0" smtClean="0"/>
              <a:t>Increase of values</a:t>
            </a:r>
          </a:p>
          <a:p>
            <a:endParaRPr lang="en-US" sz="2000" dirty="0" smtClean="0"/>
          </a:p>
          <a:p>
            <a:endParaRPr lang="en-US" sz="2000" dirty="0" smtClean="0"/>
          </a:p>
          <a:p>
            <a:endParaRPr lang="en-US" sz="2000" dirty="0" smtClean="0"/>
          </a:p>
          <a:p>
            <a:endParaRPr lang="en-US" sz="2000" dirty="0" smtClean="0"/>
          </a:p>
          <a:p>
            <a:endParaRPr lang="en-US" sz="2000" dirty="0" smtClean="0"/>
          </a:p>
          <a:p>
            <a:r>
              <a:rPr lang="en-US" sz="1800" dirty="0" smtClean="0"/>
              <a:t>Increase of distributed graphs</a:t>
            </a:r>
            <a:endParaRPr lang="en-US" sz="1800" dirty="0"/>
          </a:p>
        </p:txBody>
      </p:sp>
      <p:sp>
        <p:nvSpPr>
          <p:cNvPr id="8" name="Title 1"/>
          <p:cNvSpPr txBox="1">
            <a:spLocks/>
          </p:cNvSpPr>
          <p:nvPr/>
        </p:nvSpPr>
        <p:spPr>
          <a:xfrm>
            <a:off x="457200" y="228600"/>
            <a:ext cx="8229600" cy="838200"/>
          </a:xfrm>
          <a:prstGeom prst="rect">
            <a:avLst/>
          </a:prstGeom>
        </p:spPr>
        <p:txBody>
          <a:bodyPr vert="horz"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olidFill>
                <a:effectLst/>
                <a:uLnTx/>
                <a:uFillTx/>
                <a:latin typeface="+mj-lt"/>
                <a:ea typeface="+mj-ea"/>
                <a:cs typeface="+mj-cs"/>
              </a:rPr>
              <a:t>Performance Analysis</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graphicFrame>
        <p:nvGraphicFramePr>
          <p:cNvPr id="7" name="Chart 6"/>
          <p:cNvGraphicFramePr/>
          <p:nvPr/>
        </p:nvGraphicFramePr>
        <p:xfrm>
          <a:off x="3581400" y="4114800"/>
          <a:ext cx="5067300" cy="21907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p:nvPr/>
        </p:nvGraphicFramePr>
        <p:xfrm>
          <a:off x="3581400" y="1219200"/>
          <a:ext cx="4572000" cy="28575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normAutofit/>
          </a:bodyPr>
          <a:lstStyle/>
          <a:p>
            <a:fld id="{8BA3411E-B406-42AF-B7E9-DD8F74AEB136}" type="slidenum">
              <a:rPr lang="en-US" smtClean="0"/>
              <a:pPr/>
              <a:t>21</a:t>
            </a:fld>
            <a:endParaRPr lang="en-US" dirty="0"/>
          </a:p>
        </p:txBody>
      </p:sp>
      <p:sp>
        <p:nvSpPr>
          <p:cNvPr id="3" name="Content Placeholder 2"/>
          <p:cNvSpPr>
            <a:spLocks noGrp="1"/>
          </p:cNvSpPr>
          <p:nvPr>
            <p:ph sz="quarter" idx="1"/>
          </p:nvPr>
        </p:nvSpPr>
        <p:spPr>
          <a:xfrm>
            <a:off x="457200" y="1219200"/>
            <a:ext cx="8229600" cy="5181600"/>
          </a:xfrm>
        </p:spPr>
        <p:txBody>
          <a:bodyPr/>
          <a:lstStyle/>
          <a:p>
            <a:r>
              <a:rPr lang="en-US" dirty="0" smtClean="0"/>
              <a:t>The Eager Approach</a:t>
            </a:r>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r>
              <a:rPr lang="en-US" dirty="0" smtClean="0"/>
              <a:t>Faster to add nodes to the graphs than the lazy approach</a:t>
            </a:r>
          </a:p>
          <a:p>
            <a:pPr lvl="1"/>
            <a:r>
              <a:rPr lang="en-US" dirty="0" smtClean="0"/>
              <a:t>Maintenance of the graph for successfully completed processes causes unnecessary overhead when the failure rate is low.</a:t>
            </a:r>
            <a:endParaRPr lang="en-US" dirty="0"/>
          </a:p>
        </p:txBody>
      </p:sp>
      <p:sp>
        <p:nvSpPr>
          <p:cNvPr id="8" name="Title 1"/>
          <p:cNvSpPr txBox="1">
            <a:spLocks/>
          </p:cNvSpPr>
          <p:nvPr/>
        </p:nvSpPr>
        <p:spPr>
          <a:xfrm>
            <a:off x="457200" y="228600"/>
            <a:ext cx="8229600" cy="838200"/>
          </a:xfrm>
          <a:prstGeom prst="rect">
            <a:avLst/>
          </a:prstGeom>
        </p:spPr>
        <p:txBody>
          <a:bodyPr vert="horz"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olidFill>
                <a:effectLst/>
                <a:uLnTx/>
                <a:uFillTx/>
                <a:latin typeface="+mj-lt"/>
                <a:ea typeface="+mj-ea"/>
                <a:cs typeface="+mj-cs"/>
              </a:rPr>
              <a:t>Performance Analysis</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graphicFrame>
        <p:nvGraphicFramePr>
          <p:cNvPr id="10" name="Chart 9"/>
          <p:cNvGraphicFramePr/>
          <p:nvPr/>
        </p:nvGraphicFramePr>
        <p:xfrm>
          <a:off x="2057400" y="1905000"/>
          <a:ext cx="4572000" cy="2676525"/>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057400" y="4648200"/>
            <a:ext cx="4572000" cy="369332"/>
          </a:xfrm>
          <a:prstGeom prst="rect">
            <a:avLst/>
          </a:prstGeom>
          <a:noFill/>
        </p:spPr>
        <p:txBody>
          <a:bodyPr wrap="square" rtlCol="0">
            <a:spAutoFit/>
          </a:bodyPr>
          <a:lstStyle/>
          <a:p>
            <a:r>
              <a:rPr lang="en-US" dirty="0" smtClean="0"/>
              <a:t>The average time for adding nodes per PEXA</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normAutofit/>
          </a:bodyPr>
          <a:lstStyle/>
          <a:p>
            <a:fld id="{8BA3411E-B406-42AF-B7E9-DD8F74AEB136}" type="slidenum">
              <a:rPr lang="en-US" smtClean="0"/>
              <a:pPr/>
              <a:t>22</a:t>
            </a:fld>
            <a:endParaRPr lang="en-US" dirty="0"/>
          </a:p>
        </p:txBody>
      </p:sp>
      <p:sp>
        <p:nvSpPr>
          <p:cNvPr id="3" name="Content Placeholder 2"/>
          <p:cNvSpPr>
            <a:spLocks noGrp="1"/>
          </p:cNvSpPr>
          <p:nvPr>
            <p:ph sz="quarter" idx="1"/>
          </p:nvPr>
        </p:nvSpPr>
        <p:spPr>
          <a:xfrm>
            <a:off x="457200" y="1219200"/>
            <a:ext cx="8458200" cy="4800600"/>
          </a:xfrm>
        </p:spPr>
        <p:txBody>
          <a:bodyPr>
            <a:normAutofit/>
          </a:bodyPr>
          <a:lstStyle/>
          <a:p>
            <a:r>
              <a:rPr lang="en-US" dirty="0" smtClean="0"/>
              <a:t>Supports decentralized data dependency analysis among concurrently executing processes.</a:t>
            </a:r>
          </a:p>
          <a:p>
            <a:r>
              <a:rPr lang="en-US" dirty="0" smtClean="0"/>
              <a:t>PEXAs monitor the execution of processes and communicate with other PEXAs to dynamically discover dependencies and enhance recovery procedures.</a:t>
            </a:r>
          </a:p>
          <a:p>
            <a:r>
              <a:rPr lang="en-US" dirty="0" smtClean="0"/>
              <a:t>Represents a new way of using existing transaction processing concepts to address data consistency issues for concurrent processes.</a:t>
            </a:r>
          </a:p>
          <a:p>
            <a:r>
              <a:rPr lang="en-US" dirty="0" smtClean="0"/>
              <a:t>Provides a more dynamic and intelligent way of monitoring failures, detecting dependencies, and responding to failures and exceptional conditions.</a:t>
            </a:r>
            <a:endParaRPr lang="en-US" dirty="0"/>
          </a:p>
        </p:txBody>
      </p:sp>
      <p:sp>
        <p:nvSpPr>
          <p:cNvPr id="6" name="Title 1"/>
          <p:cNvSpPr txBox="1">
            <a:spLocks/>
          </p:cNvSpPr>
          <p:nvPr/>
        </p:nvSpPr>
        <p:spPr>
          <a:xfrm>
            <a:off x="457200" y="228600"/>
            <a:ext cx="8229600" cy="838200"/>
          </a:xfrm>
          <a:prstGeom prst="rect">
            <a:avLst/>
          </a:prstGeom>
        </p:spPr>
        <p:txBody>
          <a:bodyPr vert="horz" anchor="b" anchorCtr="0">
            <a:normAutofit/>
          </a:bodyPr>
          <a:lstStyle/>
          <a:p>
            <a:pPr lvl="0">
              <a:spcBef>
                <a:spcPct val="0"/>
              </a:spcBef>
            </a:pPr>
            <a:r>
              <a:rPr kumimoji="0" lang="en-US" sz="4000" b="0" i="0" u="none" strike="noStrike" kern="1200" cap="none" spc="0" normalizeH="0" baseline="0" noProof="0" dirty="0" smtClean="0">
                <a:ln>
                  <a:noFill/>
                </a:ln>
                <a:solidFill>
                  <a:schemeClr val="tx2"/>
                </a:solidFill>
                <a:effectLst/>
                <a:uLnTx/>
                <a:uFillTx/>
                <a:latin typeface="+mj-lt"/>
                <a:ea typeface="+mj-ea"/>
                <a:cs typeface="+mj-cs"/>
              </a:rPr>
              <a:t>Summary </a:t>
            </a:r>
            <a:r>
              <a:rPr lang="en-US" sz="4000" dirty="0" smtClean="0">
                <a:solidFill>
                  <a:schemeClr val="tx2"/>
                </a:solidFill>
                <a:latin typeface="+mj-lt"/>
                <a:ea typeface="+mj-ea"/>
                <a:cs typeface="+mj-cs"/>
              </a:rPr>
              <a:t>and Contributions</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normAutofit/>
          </a:bodyPr>
          <a:lstStyle/>
          <a:p>
            <a:fld id="{8BA3411E-B406-42AF-B7E9-DD8F74AEB136}" type="slidenum">
              <a:rPr lang="en-US" smtClean="0"/>
              <a:pPr/>
              <a:t>23</a:t>
            </a:fld>
            <a:endParaRPr lang="en-US" dirty="0"/>
          </a:p>
        </p:txBody>
      </p:sp>
      <p:sp>
        <p:nvSpPr>
          <p:cNvPr id="3" name="Content Placeholder 2"/>
          <p:cNvSpPr>
            <a:spLocks noGrp="1"/>
          </p:cNvSpPr>
          <p:nvPr>
            <p:ph sz="quarter" idx="1"/>
          </p:nvPr>
        </p:nvSpPr>
        <p:spPr>
          <a:xfrm>
            <a:off x="457200" y="1219200"/>
            <a:ext cx="8382000" cy="4922520"/>
          </a:xfrm>
        </p:spPr>
        <p:txBody>
          <a:bodyPr>
            <a:normAutofit/>
          </a:bodyPr>
          <a:lstStyle/>
          <a:p>
            <a:r>
              <a:rPr lang="en-US" dirty="0" smtClean="0"/>
              <a:t>Full integration with the service composition and recovery model.</a:t>
            </a:r>
          </a:p>
          <a:p>
            <a:r>
              <a:rPr lang="en-US" dirty="0" smtClean="0"/>
              <a:t>Extending the service composition model and PEXAs with:</a:t>
            </a:r>
          </a:p>
          <a:p>
            <a:pPr lvl="1"/>
            <a:r>
              <a:rPr lang="en-US" dirty="0" smtClean="0"/>
              <a:t>Assurance points</a:t>
            </a:r>
          </a:p>
          <a:p>
            <a:pPr lvl="1"/>
            <a:r>
              <a:rPr lang="en-US" dirty="0" smtClean="0"/>
              <a:t>Invariants</a:t>
            </a:r>
          </a:p>
          <a:p>
            <a:pPr lvl="1"/>
            <a:r>
              <a:rPr lang="en-US" dirty="0" smtClean="0"/>
              <a:t>Process Interference Rules</a:t>
            </a:r>
          </a:p>
          <a:p>
            <a:r>
              <a:rPr lang="en-US" dirty="0" smtClean="0"/>
              <a:t>BPEL as the process execution engine for PEXAs.</a:t>
            </a:r>
          </a:p>
          <a:p>
            <a:r>
              <a:rPr lang="en-US" dirty="0" smtClean="0"/>
              <a:t>Investigating formal methods for addressing the correctness of concurrent execution and </a:t>
            </a:r>
            <a:r>
              <a:rPr lang="en-US" smtClean="0"/>
              <a:t>recovery </a:t>
            </a:r>
            <a:r>
              <a:rPr lang="en-US" smtClean="0"/>
              <a:t>procedures.</a:t>
            </a:r>
            <a:endParaRPr lang="en-US" dirty="0"/>
          </a:p>
        </p:txBody>
      </p:sp>
      <p:sp>
        <p:nvSpPr>
          <p:cNvPr id="6" name="Title 1"/>
          <p:cNvSpPr txBox="1">
            <a:spLocks/>
          </p:cNvSpPr>
          <p:nvPr/>
        </p:nvSpPr>
        <p:spPr>
          <a:xfrm>
            <a:off x="457200" y="228600"/>
            <a:ext cx="8229600" cy="838200"/>
          </a:xfrm>
          <a:prstGeom prst="rect">
            <a:avLst/>
          </a:prstGeom>
        </p:spPr>
        <p:txBody>
          <a:bodyPr vert="horz"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olidFill>
                <a:effectLst/>
                <a:uLnTx/>
                <a:uFillTx/>
                <a:latin typeface="+mj-lt"/>
                <a:ea typeface="+mj-ea"/>
                <a:cs typeface="+mj-cs"/>
              </a:rPr>
              <a:t>Future</a:t>
            </a:r>
            <a:r>
              <a:rPr kumimoji="0" lang="en-US" sz="4000" b="0" i="0" u="none" strike="noStrike" kern="1200" cap="none" spc="0" normalizeH="0" noProof="0" dirty="0" smtClean="0">
                <a:ln>
                  <a:noFill/>
                </a:ln>
                <a:solidFill>
                  <a:schemeClr val="tx2"/>
                </a:solidFill>
                <a:effectLst/>
                <a:uLnTx/>
                <a:uFillTx/>
                <a:latin typeface="+mj-lt"/>
                <a:ea typeface="+mj-ea"/>
                <a:cs typeface="+mj-cs"/>
              </a:rPr>
              <a:t> Research</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143000"/>
          </a:xfrm>
        </p:spPr>
        <p:txBody>
          <a:bodyPr>
            <a:normAutofit fontScale="90000"/>
          </a:bodyPr>
          <a:lstStyle/>
          <a:p>
            <a:pPr algn="ctr"/>
            <a:r>
              <a:rPr lang="en-US" dirty="0" smtClean="0"/>
              <a:t>Thank you!</a:t>
            </a:r>
            <a:br>
              <a:rPr lang="en-US" dirty="0" smtClean="0"/>
            </a:br>
            <a:r>
              <a:rPr lang="en-US" dirty="0" smtClean="0"/>
              <a:t/>
            </a:r>
            <a:br>
              <a:rPr lang="en-US" dirty="0" smtClean="0"/>
            </a:br>
            <a:r>
              <a:rPr lang="en-US" sz="3600" dirty="0" smtClean="0"/>
              <a:t>Questions?</a:t>
            </a:r>
            <a:endParaRPr lang="en-US" sz="3600" dirty="0"/>
          </a:p>
        </p:txBody>
      </p:sp>
      <p:sp>
        <p:nvSpPr>
          <p:cNvPr id="5" name="Slide Number Placeholder 4"/>
          <p:cNvSpPr>
            <a:spLocks noGrp="1"/>
          </p:cNvSpPr>
          <p:nvPr>
            <p:ph type="sldNum" sz="quarter" idx="12"/>
          </p:nvPr>
        </p:nvSpPr>
        <p:spPr/>
        <p:txBody>
          <a:bodyPr>
            <a:normAutofit/>
          </a:bodyPr>
          <a:lstStyle/>
          <a:p>
            <a:fld id="{8BA3411E-B406-42AF-B7E9-DD8F74AEB136}"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normAutofit/>
          </a:bodyPr>
          <a:lstStyle/>
          <a:p>
            <a:fld id="{8BA3411E-B406-42AF-B7E9-DD8F74AEB136}" type="slidenum">
              <a:rPr lang="en-US" smtClean="0"/>
              <a:pPr/>
              <a:t>25</a:t>
            </a:fld>
            <a:endParaRPr lang="en-US" dirty="0"/>
          </a:p>
        </p:txBody>
      </p:sp>
      <p:sp>
        <p:nvSpPr>
          <p:cNvPr id="3" name="Content Placeholder 2"/>
          <p:cNvSpPr>
            <a:spLocks noGrp="1"/>
          </p:cNvSpPr>
          <p:nvPr>
            <p:ph sz="quarter" idx="1"/>
          </p:nvPr>
        </p:nvSpPr>
        <p:spPr>
          <a:xfrm>
            <a:off x="457200" y="1219200"/>
            <a:ext cx="8229600" cy="5105400"/>
          </a:xfrm>
        </p:spPr>
        <p:txBody>
          <a:bodyPr>
            <a:normAutofit fontScale="25000" lnSpcReduction="20000"/>
          </a:bodyPr>
          <a:lstStyle/>
          <a:p>
            <a:r>
              <a:rPr lang="en-US" sz="3600" dirty="0" err="1" smtClean="0"/>
              <a:t>Ansari</a:t>
            </a:r>
            <a:r>
              <a:rPr lang="en-US" sz="3600" dirty="0" smtClean="0"/>
              <a:t>, M., Ness, L., </a:t>
            </a:r>
            <a:r>
              <a:rPr lang="en-US" sz="3600" dirty="0" err="1" smtClean="0"/>
              <a:t>Rusinkiewicz</a:t>
            </a:r>
            <a:r>
              <a:rPr lang="en-US" sz="3600" dirty="0" smtClean="0"/>
              <a:t>, M., &amp; </a:t>
            </a:r>
            <a:r>
              <a:rPr lang="en-US" sz="3600" dirty="0" err="1" smtClean="0"/>
              <a:t>Sheth</a:t>
            </a:r>
            <a:r>
              <a:rPr lang="en-US" sz="3600" dirty="0" smtClean="0"/>
              <a:t>, A. (1992). Using flexible transactions to support multi-system telecommunication applications.  </a:t>
            </a:r>
            <a:r>
              <a:rPr lang="en-US" sz="3600" i="1" dirty="0" smtClean="0"/>
              <a:t>Proceedings of the 18th international Conference on Very Large Data Bases</a:t>
            </a:r>
            <a:r>
              <a:rPr lang="en-US" sz="3600" dirty="0" smtClean="0"/>
              <a:t> (August 23 - 27, 1992). 65-65.</a:t>
            </a:r>
          </a:p>
          <a:p>
            <a:r>
              <a:rPr lang="en-US" sz="3600" dirty="0" smtClean="0"/>
              <a:t>Booth, D., Haas, H., McCabe, F., Newcomer, E., Champion, M., Ferris, C., et al. (2004). Web services architecture. </a:t>
            </a:r>
            <a:r>
              <a:rPr lang="en-US" sz="3600" i="1" dirty="0" smtClean="0"/>
              <a:t>W3C Working Group Note, 11</a:t>
            </a:r>
            <a:r>
              <a:rPr lang="en-US" sz="3600" dirty="0" smtClean="0"/>
              <a:t>.</a:t>
            </a:r>
          </a:p>
          <a:p>
            <a:r>
              <a:rPr lang="en-US" sz="3600" dirty="0" smtClean="0"/>
              <a:t>Cabrera, F., Copeland, G., Cox, B., Freund, T., Klein, J., Storey, T., et al. (2002a). Web services transaction (WS-transaction). </a:t>
            </a:r>
            <a:r>
              <a:rPr lang="en-US" sz="3600" i="1" dirty="0" smtClean="0"/>
              <a:t>Microsoft, IBM etc</a:t>
            </a:r>
            <a:r>
              <a:rPr lang="en-US" sz="3600" dirty="0" smtClean="0"/>
              <a:t>.</a:t>
            </a:r>
          </a:p>
          <a:p>
            <a:r>
              <a:rPr lang="en-US" sz="3600" dirty="0" smtClean="0"/>
              <a:t>Cabrera, F., Copeland, G., Freund, T., Klein, J., </a:t>
            </a:r>
            <a:r>
              <a:rPr lang="en-US" sz="3600" dirty="0" err="1" smtClean="0"/>
              <a:t>Langworthy</a:t>
            </a:r>
            <a:r>
              <a:rPr lang="en-US" sz="3600" dirty="0" smtClean="0"/>
              <a:t>, D., Orchard, D., et al. (2002b). Web services coordination (WS-Coordination). </a:t>
            </a:r>
            <a:r>
              <a:rPr lang="en-US" sz="3600" i="1" dirty="0" smtClean="0"/>
              <a:t>joint specification by BEA, IBM, and Microsoft, Aug</a:t>
            </a:r>
            <a:r>
              <a:rPr lang="en-US" sz="3600" dirty="0" smtClean="0"/>
              <a:t>.</a:t>
            </a:r>
          </a:p>
          <a:p>
            <a:r>
              <a:rPr lang="en-US" sz="3600" dirty="0" smtClean="0"/>
              <a:t>Eder, J., &amp; </a:t>
            </a:r>
            <a:r>
              <a:rPr lang="en-US" sz="3600" dirty="0" err="1" smtClean="0"/>
              <a:t>Liebhart</a:t>
            </a:r>
            <a:r>
              <a:rPr lang="en-US" sz="3600" dirty="0" smtClean="0"/>
              <a:t>, W. (1995). The workflow activity model WAMO. </a:t>
            </a:r>
            <a:r>
              <a:rPr lang="en-US" sz="3600" i="1" dirty="0" smtClean="0"/>
              <a:t>Proc. of the 3rd Int. Conference on Cooperative Information Systems (</a:t>
            </a:r>
            <a:r>
              <a:rPr lang="en-US" sz="3600" i="1" dirty="0" err="1" smtClean="0"/>
              <a:t>CoopIs</a:t>
            </a:r>
            <a:r>
              <a:rPr lang="en-US" sz="3600" i="1" dirty="0" smtClean="0"/>
              <a:t>)</a:t>
            </a:r>
            <a:r>
              <a:rPr lang="en-US" sz="3600" dirty="0" smtClean="0"/>
              <a:t>. </a:t>
            </a:r>
          </a:p>
          <a:p>
            <a:r>
              <a:rPr lang="en-US" sz="3600" dirty="0" smtClean="0"/>
              <a:t>Garcia-Molina, H., &amp; Salem, K. (1987). Sagas</a:t>
            </a:r>
            <a:r>
              <a:rPr lang="en-US" sz="3600" i="1" dirty="0" smtClean="0"/>
              <a:t>.</a:t>
            </a:r>
            <a:r>
              <a:rPr lang="en-US" sz="3600" dirty="0" smtClean="0"/>
              <a:t> </a:t>
            </a:r>
            <a:r>
              <a:rPr lang="en-US" sz="3600" i="1" dirty="0" smtClean="0"/>
              <a:t>Proc. of the ACM SIGMOD Annual Conference on Management of Data</a:t>
            </a:r>
            <a:r>
              <a:rPr lang="en-US" sz="3600" dirty="0" smtClean="0"/>
              <a:t>, 249-259. </a:t>
            </a:r>
          </a:p>
          <a:p>
            <a:r>
              <a:rPr lang="en-US" sz="3600" dirty="0" smtClean="0"/>
              <a:t>Jordan, D., </a:t>
            </a:r>
            <a:r>
              <a:rPr lang="en-US" sz="3600" dirty="0" err="1" smtClean="0"/>
              <a:t>Evdemon</a:t>
            </a:r>
            <a:r>
              <a:rPr lang="en-US" sz="3600" dirty="0" smtClean="0"/>
              <a:t>, J., </a:t>
            </a:r>
            <a:r>
              <a:rPr lang="en-US" sz="3600" dirty="0" err="1" smtClean="0"/>
              <a:t>Alves</a:t>
            </a:r>
            <a:r>
              <a:rPr lang="en-US" sz="3600" dirty="0" smtClean="0"/>
              <a:t>, A., </a:t>
            </a:r>
            <a:r>
              <a:rPr lang="en-US" sz="3600" dirty="0" err="1" smtClean="0"/>
              <a:t>Arkin</a:t>
            </a:r>
            <a:r>
              <a:rPr lang="en-US" sz="3600" dirty="0" smtClean="0"/>
              <a:t>, A., </a:t>
            </a:r>
            <a:r>
              <a:rPr lang="en-US" sz="3600" dirty="0" err="1" smtClean="0"/>
              <a:t>Askary</a:t>
            </a:r>
            <a:r>
              <a:rPr lang="en-US" sz="3600" dirty="0" smtClean="0"/>
              <a:t>, S., </a:t>
            </a:r>
            <a:r>
              <a:rPr lang="en-US" sz="3600" dirty="0" err="1" smtClean="0"/>
              <a:t>Barreto</a:t>
            </a:r>
            <a:r>
              <a:rPr lang="en-US" sz="3600" dirty="0" smtClean="0"/>
              <a:t>, C., et al. (2007). Web services business process execution language version 2.0. </a:t>
            </a:r>
            <a:r>
              <a:rPr lang="en-US" sz="3600" i="1" dirty="0" smtClean="0"/>
              <a:t>OASIS Standard, 11</a:t>
            </a:r>
            <a:r>
              <a:rPr lang="en-US" sz="3600" dirty="0" smtClean="0"/>
              <a:t>.</a:t>
            </a:r>
          </a:p>
          <a:p>
            <a:r>
              <a:rPr lang="en-US" sz="3600" dirty="0" err="1" smtClean="0"/>
              <a:t>Kamath</a:t>
            </a:r>
            <a:r>
              <a:rPr lang="en-US" sz="3600" dirty="0" smtClean="0"/>
              <a:t>, M., &amp; </a:t>
            </a:r>
            <a:r>
              <a:rPr lang="en-US" sz="3600" dirty="0" err="1" smtClean="0"/>
              <a:t>Ramamritham</a:t>
            </a:r>
            <a:r>
              <a:rPr lang="en-US" sz="3600" dirty="0" smtClean="0"/>
              <a:t>, K. (1998). Failure handling and coordinated execution of concurrent workflows. </a:t>
            </a:r>
            <a:r>
              <a:rPr lang="en-US" sz="3600" i="1" dirty="0" smtClean="0"/>
              <a:t>Proc. of the IEEE Int. Conference on Data Engineering, </a:t>
            </a:r>
            <a:r>
              <a:rPr lang="en-US" sz="3600" dirty="0" smtClean="0"/>
              <a:t>334-341.</a:t>
            </a:r>
          </a:p>
          <a:p>
            <a:r>
              <a:rPr lang="en-US" sz="3600" dirty="0" err="1" smtClean="0"/>
              <a:t>Mikalsen</a:t>
            </a:r>
            <a:r>
              <a:rPr lang="en-US" sz="3600" dirty="0" smtClean="0"/>
              <a:t>, T., Tai, S., &amp; </a:t>
            </a:r>
            <a:r>
              <a:rPr lang="en-US" sz="3600" dirty="0" err="1" smtClean="0"/>
              <a:t>Rouvellou</a:t>
            </a:r>
            <a:r>
              <a:rPr lang="en-US" sz="3600" dirty="0" smtClean="0"/>
              <a:t>, I. (2002). Transactional attitudes: Reliable composition of autonomous Web services. </a:t>
            </a:r>
            <a:r>
              <a:rPr lang="en-US" sz="3600" i="1" dirty="0" smtClean="0"/>
              <a:t>Workshop on Dependable Middleware-based Systems (WDMS 2002).</a:t>
            </a:r>
            <a:endParaRPr lang="en-US" sz="3600" dirty="0" smtClean="0"/>
          </a:p>
          <a:p>
            <a:r>
              <a:rPr lang="en-US" sz="3600" dirty="0" smtClean="0"/>
              <a:t>Newcomer, E.; Robinson, I.; Freund, T.; Green, A.; </a:t>
            </a:r>
            <a:r>
              <a:rPr lang="en-US" sz="3600" dirty="0" err="1" smtClean="0"/>
              <a:t>Harby</a:t>
            </a:r>
            <a:r>
              <a:rPr lang="en-US" sz="3600" dirty="0" smtClean="0"/>
              <a:t>; Little, M. (2006). Web Services Business Activity (WS-Business Activity). </a:t>
            </a:r>
          </a:p>
          <a:p>
            <a:r>
              <a:rPr lang="en-US" sz="3600" dirty="0" smtClean="0"/>
              <a:t>Paterson, J., </a:t>
            </a:r>
            <a:r>
              <a:rPr lang="en-US" sz="3600" dirty="0" err="1" smtClean="0"/>
              <a:t>Edlich</a:t>
            </a:r>
            <a:r>
              <a:rPr lang="en-US" sz="3600" dirty="0" smtClean="0"/>
              <a:t>, S., </a:t>
            </a:r>
            <a:r>
              <a:rPr lang="en-US" sz="3600" dirty="0" err="1" smtClean="0"/>
              <a:t>Hörning</a:t>
            </a:r>
            <a:r>
              <a:rPr lang="en-US" sz="3600" dirty="0" smtClean="0"/>
              <a:t>, H., &amp; </a:t>
            </a:r>
            <a:r>
              <a:rPr lang="en-US" sz="3600" dirty="0" err="1" smtClean="0"/>
              <a:t>Hörning</a:t>
            </a:r>
            <a:r>
              <a:rPr lang="en-US" sz="3600" dirty="0" smtClean="0"/>
              <a:t>, R. (2006). </a:t>
            </a:r>
            <a:r>
              <a:rPr lang="en-US" sz="3600" i="1" dirty="0" smtClean="0"/>
              <a:t>The Definitive Guide to db4o</a:t>
            </a:r>
            <a:r>
              <a:rPr lang="en-US" sz="3600" dirty="0" smtClean="0"/>
              <a:t>: </a:t>
            </a:r>
            <a:r>
              <a:rPr lang="en-US" sz="3600" dirty="0" err="1" smtClean="0"/>
              <a:t>Apress</a:t>
            </a:r>
            <a:r>
              <a:rPr lang="en-US" sz="3600" dirty="0" smtClean="0"/>
              <a:t> </a:t>
            </a:r>
            <a:r>
              <a:rPr lang="en-US" sz="3600" dirty="0" err="1" smtClean="0"/>
              <a:t>Berkely</a:t>
            </a:r>
            <a:r>
              <a:rPr lang="en-US" sz="3600" dirty="0" smtClean="0"/>
              <a:t>, CA, USA.</a:t>
            </a:r>
          </a:p>
          <a:p>
            <a:r>
              <a:rPr lang="en-US" sz="3600" dirty="0" smtClean="0"/>
              <a:t>Singh, M. P., &amp; </a:t>
            </a:r>
            <a:r>
              <a:rPr lang="en-US" sz="3600" dirty="0" err="1" smtClean="0"/>
              <a:t>Huhns</a:t>
            </a:r>
            <a:r>
              <a:rPr lang="en-US" sz="3600" dirty="0" smtClean="0"/>
              <a:t>, M. N. (2005). </a:t>
            </a:r>
            <a:r>
              <a:rPr lang="en-US" sz="3600" i="1" dirty="0" smtClean="0"/>
              <a:t>Service-oriented computing: semantics, processes, agents</a:t>
            </a:r>
            <a:r>
              <a:rPr lang="en-US" sz="3600" dirty="0" smtClean="0"/>
              <a:t>: Wiley.</a:t>
            </a:r>
          </a:p>
          <a:p>
            <a:r>
              <a:rPr lang="en-US" sz="3600" dirty="0" err="1" smtClean="0"/>
              <a:t>Tumma</a:t>
            </a:r>
            <a:r>
              <a:rPr lang="en-US" sz="3600" dirty="0" smtClean="0"/>
              <a:t>, M. (2004). </a:t>
            </a:r>
            <a:r>
              <a:rPr lang="en-US" sz="3600" i="1" dirty="0" smtClean="0"/>
              <a:t>Oracle Streams: High Speed Replication and Data Sharing</a:t>
            </a:r>
            <a:r>
              <a:rPr lang="en-US" sz="3600" dirty="0" smtClean="0"/>
              <a:t>: Rampant </a:t>
            </a:r>
            <a:r>
              <a:rPr lang="en-US" sz="3600" dirty="0" err="1" smtClean="0"/>
              <a:t>TechPress</a:t>
            </a:r>
            <a:r>
              <a:rPr lang="en-US" sz="3600" dirty="0" smtClean="0"/>
              <a:t>.</a:t>
            </a:r>
          </a:p>
          <a:p>
            <a:r>
              <a:rPr lang="en-US" sz="3600" dirty="0" smtClean="0"/>
              <a:t>Urban, S. D., Xiao, Y., Blake, L., &amp; Dietrich, S. W. (2009a). Monitoring Data Dependencies In Concurrent Process Execution through Delta-Enabled Grid Services. </a:t>
            </a:r>
            <a:r>
              <a:rPr lang="en-US" sz="3600" i="1" dirty="0" smtClean="0"/>
              <a:t>International Journal of Web and Grid Services, 5</a:t>
            </a:r>
            <a:r>
              <a:rPr lang="en-US" sz="3600" dirty="0" smtClean="0"/>
              <a:t>(1), 85-106.</a:t>
            </a:r>
          </a:p>
          <a:p>
            <a:r>
              <a:rPr lang="en-US" sz="3600" dirty="0" smtClean="0"/>
              <a:t>Urban, S. D., Liu, Z., &amp; Gao, L. (2009b). Decentralized Data Dependency Analysis for Concurrent Process Execution. </a:t>
            </a:r>
            <a:r>
              <a:rPr lang="en-US" sz="3600" i="1" dirty="0" smtClean="0"/>
              <a:t>Middleware for Web Service Workshop, Auckland</a:t>
            </a:r>
            <a:r>
              <a:rPr lang="en-US" sz="3600" dirty="0" smtClean="0"/>
              <a:t>, New Zealand.</a:t>
            </a:r>
          </a:p>
          <a:p>
            <a:r>
              <a:rPr lang="en-US" sz="3600" dirty="0" err="1" smtClean="0"/>
              <a:t>Weikum</a:t>
            </a:r>
            <a:r>
              <a:rPr lang="en-US" sz="3600" dirty="0" smtClean="0"/>
              <a:t>, G. (1991). Principles and realization strategies of multilevel transaction management. </a:t>
            </a:r>
            <a:r>
              <a:rPr lang="en-US" sz="3600" i="1" dirty="0" smtClean="0"/>
              <a:t>ACM Transactions on Database Systems (TODS), 16</a:t>
            </a:r>
            <a:r>
              <a:rPr lang="en-US" sz="3600" dirty="0" smtClean="0"/>
              <a:t>(1), 132-180.</a:t>
            </a:r>
          </a:p>
          <a:p>
            <a:r>
              <a:rPr lang="en-US" sz="3600" dirty="0" err="1" smtClean="0"/>
              <a:t>Worah</a:t>
            </a:r>
            <a:r>
              <a:rPr lang="en-US" sz="3600" dirty="0" smtClean="0"/>
              <a:t>, D., &amp; </a:t>
            </a:r>
            <a:r>
              <a:rPr lang="en-US" sz="3600" dirty="0" err="1" smtClean="0"/>
              <a:t>Sheth</a:t>
            </a:r>
            <a:r>
              <a:rPr lang="en-US" sz="3600" dirty="0" smtClean="0"/>
              <a:t>, A. (1997). Transactions in transactional workflows. </a:t>
            </a:r>
            <a:r>
              <a:rPr lang="en-US" sz="3600" i="1" dirty="0" smtClean="0"/>
              <a:t>Advanced Transaction Models and Architectures</a:t>
            </a:r>
            <a:r>
              <a:rPr lang="en-US" sz="3600" dirty="0" smtClean="0"/>
              <a:t>, 3-34.</a:t>
            </a:r>
          </a:p>
          <a:p>
            <a:r>
              <a:rPr lang="en-US" sz="3600" dirty="0" err="1" smtClean="0"/>
              <a:t>Wächter</a:t>
            </a:r>
            <a:r>
              <a:rPr lang="en-US" sz="3600" dirty="0" smtClean="0"/>
              <a:t>, H., &amp; Reuter, A. (1992). </a:t>
            </a:r>
            <a:r>
              <a:rPr lang="en-US" sz="3600" i="1" dirty="0" smtClean="0"/>
              <a:t>The contract model</a:t>
            </a:r>
            <a:r>
              <a:rPr lang="en-US" sz="3600" dirty="0" smtClean="0"/>
              <a:t>: Morgan Kaufmann Publishers Inc. San Francisco, CA, USA.</a:t>
            </a:r>
          </a:p>
          <a:p>
            <a:r>
              <a:rPr lang="en-US" sz="3600" dirty="0" smtClean="0"/>
              <a:t>Xiao, Y. (2006). Using deltas to analyze data dependencies and semantic correctness in the recovery of concurrent process execution. </a:t>
            </a:r>
            <a:r>
              <a:rPr lang="en-US" sz="3600" i="1" dirty="0" smtClean="0"/>
              <a:t>Ph.D. Dissertation</a:t>
            </a:r>
            <a:r>
              <a:rPr lang="en-US" sz="3600" dirty="0" smtClean="0"/>
              <a:t>, Arizona State Univ., Tempe, AZ</a:t>
            </a:r>
          </a:p>
          <a:p>
            <a:r>
              <a:rPr lang="en-US" sz="3600" dirty="0" smtClean="0"/>
              <a:t>Xiao, Y., &amp; Urban, S. D. (2008a). </a:t>
            </a:r>
            <a:r>
              <a:rPr lang="en-US" sz="3600" i="1" dirty="0" smtClean="0"/>
              <a:t>Using Data Dependencies to Support the Recovery of Concurrent Processes in a Service Composition Environment</a:t>
            </a:r>
            <a:r>
              <a:rPr lang="en-US" sz="3600" dirty="0" smtClean="0"/>
              <a:t> </a:t>
            </a:r>
            <a:r>
              <a:rPr lang="en-US" sz="3600" i="1" dirty="0" smtClean="0"/>
              <a:t>(</a:t>
            </a:r>
            <a:r>
              <a:rPr lang="en-US" sz="3600" i="1" dirty="0" err="1" smtClean="0"/>
              <a:t>CoopIs</a:t>
            </a:r>
            <a:r>
              <a:rPr lang="en-US" sz="3600" i="1" dirty="0" smtClean="0"/>
              <a:t>) , Monterrey, Mexico</a:t>
            </a:r>
            <a:r>
              <a:rPr lang="en-US" sz="3600" dirty="0" smtClean="0"/>
              <a:t>, 139-156.</a:t>
            </a:r>
          </a:p>
          <a:p>
            <a:r>
              <a:rPr lang="en-US" sz="3600" dirty="0" smtClean="0"/>
              <a:t>Xiao, Y., &amp; Urban, S. D. (2008b). Process Dependencies and Process Interference Rules for Analyzing the Impact of Failure in a Service Composition Environment. </a:t>
            </a:r>
            <a:r>
              <a:rPr lang="en-US" sz="3600" i="1" dirty="0" smtClean="0"/>
              <a:t>Journal of Information Science and Technology,</a:t>
            </a:r>
            <a:r>
              <a:rPr lang="en-US" sz="3600" dirty="0" smtClean="0"/>
              <a:t> 5(2), 21-45.</a:t>
            </a:r>
          </a:p>
          <a:p>
            <a:r>
              <a:rPr lang="en-US" sz="3600" dirty="0" smtClean="0"/>
              <a:t>Xiao, Y., &amp; Urban, S. D. (2009). The DeltaGrid Service Composition and Recovery Model. </a:t>
            </a:r>
            <a:r>
              <a:rPr lang="en-US" sz="3600" i="1" dirty="0" smtClean="0"/>
              <a:t>International Journal of Web Services Research</a:t>
            </a:r>
            <a:r>
              <a:rPr lang="en-US" sz="3600" dirty="0" smtClean="0"/>
              <a:t>, 6(3), 35-66.</a:t>
            </a:r>
          </a:p>
          <a:p>
            <a:endParaRPr lang="en-US" dirty="0"/>
          </a:p>
        </p:txBody>
      </p:sp>
      <p:sp>
        <p:nvSpPr>
          <p:cNvPr id="6" name="Title 1"/>
          <p:cNvSpPr txBox="1">
            <a:spLocks/>
          </p:cNvSpPr>
          <p:nvPr/>
        </p:nvSpPr>
        <p:spPr>
          <a:xfrm>
            <a:off x="457200" y="228600"/>
            <a:ext cx="8229600" cy="838200"/>
          </a:xfrm>
          <a:prstGeom prst="rect">
            <a:avLst/>
          </a:prstGeom>
        </p:spPr>
        <p:txBody>
          <a:bodyPr vert="horz"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olidFill>
                <a:effectLst/>
                <a:uLnTx/>
                <a:uFillTx/>
                <a:latin typeface="+mj-lt"/>
                <a:ea typeface="+mj-ea"/>
                <a:cs typeface="+mj-cs"/>
              </a:rPr>
              <a:t>References</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normAutofit/>
          </a:bodyPr>
          <a:lstStyle/>
          <a:p>
            <a:fld id="{8BA3411E-B406-42AF-B7E9-DD8F74AEB136}" type="slidenum">
              <a:rPr lang="en-US" smtClean="0"/>
              <a:pPr/>
              <a:t>26</a:t>
            </a:fld>
            <a:endParaRPr lang="en-US" dirty="0"/>
          </a:p>
        </p:txBody>
      </p:sp>
      <p:sp>
        <p:nvSpPr>
          <p:cNvPr id="3" name="Content Placeholder 2"/>
          <p:cNvSpPr>
            <a:spLocks noGrp="1"/>
          </p:cNvSpPr>
          <p:nvPr>
            <p:ph sz="quarter" idx="1"/>
          </p:nvPr>
        </p:nvSpPr>
        <p:spPr>
          <a:xfrm>
            <a:off x="4724400" y="1371600"/>
            <a:ext cx="4419600" cy="3505200"/>
          </a:xfrm>
        </p:spPr>
        <p:txBody>
          <a:bodyPr>
            <a:normAutofit/>
          </a:bodyPr>
          <a:lstStyle/>
          <a:p>
            <a:pPr>
              <a:buNone/>
            </a:pPr>
            <a:endParaRPr lang="en-US" altLang="zh-CN" sz="2000" dirty="0" smtClean="0">
              <a:ea typeface="宋体" pitchFamily="-106" charset="-122"/>
            </a:endParaRPr>
          </a:p>
          <a:p>
            <a:r>
              <a:rPr lang="en-US" altLang="zh-CN" sz="2000" b="1" i="1" dirty="0" smtClean="0">
                <a:ea typeface="宋体" pitchFamily="-106" charset="-122"/>
              </a:rPr>
              <a:t>Delta</a:t>
            </a:r>
            <a:r>
              <a:rPr lang="en-US" altLang="zh-CN" sz="2000" dirty="0" smtClean="0">
                <a:ea typeface="宋体" pitchFamily="-106" charset="-122"/>
              </a:rPr>
              <a:t> – An incremental change in a data element.</a:t>
            </a:r>
          </a:p>
          <a:p>
            <a:r>
              <a:rPr lang="en-US" altLang="zh-CN" sz="2000" dirty="0" smtClean="0">
                <a:ea typeface="宋体" pitchFamily="-106" charset="-122"/>
              </a:rPr>
              <a:t>Captures data changes using either </a:t>
            </a:r>
            <a:r>
              <a:rPr lang="en-US" altLang="zh-CN" sz="2000" i="1" dirty="0" smtClean="0">
                <a:ea typeface="宋体" pitchFamily="-106" charset="-122"/>
              </a:rPr>
              <a:t>triggers </a:t>
            </a:r>
            <a:r>
              <a:rPr lang="en-US" altLang="zh-CN" sz="2000" dirty="0" smtClean="0">
                <a:ea typeface="宋体" pitchFamily="-106" charset="-122"/>
              </a:rPr>
              <a:t>or </a:t>
            </a:r>
            <a:r>
              <a:rPr lang="en-US" altLang="zh-CN" sz="2000" i="1" dirty="0" smtClean="0">
                <a:ea typeface="宋体" pitchFamily="-106" charset="-122"/>
              </a:rPr>
              <a:t>Oracle Streams</a:t>
            </a:r>
          </a:p>
          <a:p>
            <a:r>
              <a:rPr lang="en-US" altLang="zh-CN" sz="2000" dirty="0" smtClean="0">
                <a:ea typeface="宋体" pitchFamily="-106" charset="-122"/>
              </a:rPr>
              <a:t>Provides a way to  externalize  the DB log file as a stream of data change events.</a:t>
            </a:r>
          </a:p>
          <a:p>
            <a:r>
              <a:rPr lang="en-US" altLang="zh-CN" sz="2000" dirty="0" smtClean="0">
                <a:ea typeface="宋体" pitchFamily="-106" charset="-122"/>
              </a:rPr>
              <a:t>Supports rollback and analysis of data dependencies</a:t>
            </a:r>
          </a:p>
          <a:p>
            <a:endParaRPr lang="en-US" dirty="0"/>
          </a:p>
        </p:txBody>
      </p:sp>
      <p:graphicFrame>
        <p:nvGraphicFramePr>
          <p:cNvPr id="185346" name="Object 2"/>
          <p:cNvGraphicFramePr>
            <a:graphicFrameLocks noChangeAspect="1"/>
          </p:cNvGraphicFramePr>
          <p:nvPr/>
        </p:nvGraphicFramePr>
        <p:xfrm>
          <a:off x="152400" y="1371600"/>
          <a:ext cx="4572000" cy="4572000"/>
        </p:xfrm>
        <a:graphic>
          <a:graphicData uri="http://schemas.openxmlformats.org/presentationml/2006/ole">
            <p:oleObj spid="_x0000_s185346" name="Visio" r:id="rId3" imgW="3527930" imgH="3011639" progId="Visio.Drawing.11">
              <p:embed/>
            </p:oleObj>
          </a:graphicData>
        </a:graphic>
      </p:graphicFrame>
      <p:sp>
        <p:nvSpPr>
          <p:cNvPr id="6" name="Title 1"/>
          <p:cNvSpPr txBox="1">
            <a:spLocks/>
          </p:cNvSpPr>
          <p:nvPr/>
        </p:nvSpPr>
        <p:spPr>
          <a:xfrm>
            <a:off x="381000" y="228600"/>
            <a:ext cx="8229600" cy="838200"/>
          </a:xfrm>
          <a:prstGeom prst="rect">
            <a:avLst/>
          </a:prstGeom>
        </p:spPr>
        <p:txBody>
          <a:bodyPr vert="horz" anchor="b" anchorCtr="0">
            <a:noAutofit/>
          </a:bodyPr>
          <a:lstStyle/>
          <a:p>
            <a:pPr>
              <a:spcBef>
                <a:spcPct val="0"/>
              </a:spcBef>
            </a:pPr>
            <a:r>
              <a:rPr lang="en-US" sz="3200" dirty="0" smtClean="0">
                <a:solidFill>
                  <a:schemeClr val="tx2"/>
                </a:solidFill>
                <a:latin typeface="+mj-lt"/>
                <a:ea typeface="+mj-ea"/>
                <a:cs typeface="+mj-cs"/>
              </a:rPr>
              <a:t>Delta-Enabled Grid Services (DEGS)</a:t>
            </a:r>
            <a:endParaRPr lang="en-US" sz="3200" dirty="0">
              <a:solidFill>
                <a:schemeClr val="tx2"/>
              </a:solidFill>
              <a:latin typeface="+mj-lt"/>
              <a:ea typeface="+mj-ea"/>
              <a:cs typeface="+mj-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Lazy Algorithm</a:t>
            </a:r>
            <a:endParaRPr lang="en-US" sz="3200" dirty="0"/>
          </a:p>
        </p:txBody>
      </p:sp>
      <p:sp>
        <p:nvSpPr>
          <p:cNvPr id="5" name="Slide Number Placeholder 4"/>
          <p:cNvSpPr>
            <a:spLocks noGrp="1"/>
          </p:cNvSpPr>
          <p:nvPr>
            <p:ph type="sldNum" sz="quarter" idx="12"/>
          </p:nvPr>
        </p:nvSpPr>
        <p:spPr/>
        <p:txBody>
          <a:bodyPr>
            <a:normAutofit/>
          </a:bodyPr>
          <a:lstStyle/>
          <a:p>
            <a:fld id="{8BA3411E-B406-42AF-B7E9-DD8F74AEB136}" type="slidenum">
              <a:rPr lang="en-US" smtClean="0"/>
              <a:pPr/>
              <a:t>27</a:t>
            </a:fld>
            <a:endParaRPr lang="en-US" dirty="0"/>
          </a:p>
        </p:txBody>
      </p:sp>
      <p:sp>
        <p:nvSpPr>
          <p:cNvPr id="208898" name="Text Box 2"/>
          <p:cNvSpPr txBox="1">
            <a:spLocks noChangeArrowheads="1"/>
          </p:cNvSpPr>
          <p:nvPr/>
        </p:nvSpPr>
        <p:spPr bwMode="auto">
          <a:xfrm>
            <a:off x="1600200" y="1219200"/>
            <a:ext cx="5715000" cy="51054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public void </a:t>
            </a:r>
            <a:r>
              <a:rPr kumimoji="0" lang="en-US" altLang="zh-CN" sz="1000" b="0" i="0" u="none" strike="noStrike" cap="none" normalizeH="0" baseline="0" dirty="0" err="1" smtClean="0">
                <a:ln>
                  <a:noFill/>
                </a:ln>
                <a:solidFill>
                  <a:schemeClr val="tx1"/>
                </a:solidFill>
                <a:effectLst/>
                <a:latin typeface="Arial Narrow" pitchFamily="34" charset="0"/>
                <a:ea typeface="宋体" pitchFamily="2" charset="-122"/>
                <a:cs typeface="Arial" pitchFamily="34" charset="0"/>
              </a:rPr>
              <a:t>findProcessDependencies</a:t>
            </a: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(String </a:t>
            </a:r>
            <a:r>
              <a:rPr kumimoji="0" lang="en-US" altLang="zh-CN" sz="1000" b="0" i="0" u="none" strike="noStrike" cap="none" normalizeH="0" baseline="0" dirty="0" err="1" smtClean="0">
                <a:ln>
                  <a:noFill/>
                </a:ln>
                <a:solidFill>
                  <a:schemeClr val="tx1"/>
                </a:solidFill>
                <a:effectLst/>
                <a:latin typeface="Arial Narrow" pitchFamily="34" charset="0"/>
                <a:ea typeface="宋体" pitchFamily="2" charset="-122"/>
                <a:cs typeface="Arial" pitchFamily="34" charset="0"/>
              </a:rPr>
              <a:t>processId</a:t>
            </a: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//failed process id</a:t>
            </a:r>
          </a:p>
          <a:p>
            <a:pPr marL="0" marR="0" lvl="0" indent="0" algn="l" defTabSz="914400" rtl="0" eaLnBrk="1" fontAlgn="base" latinLnBrk="0" hangingPunct="1">
              <a:lnSpc>
                <a:spcPct val="100000"/>
              </a:lnSpc>
              <a:spcBef>
                <a:spcPct val="0"/>
              </a:spcBef>
              <a:buClrTx/>
              <a:buSzTx/>
              <a:buFontTx/>
              <a:buNone/>
              <a:tabLst/>
            </a:pP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a:t>
            </a:r>
          </a:p>
          <a:p>
            <a:pPr marL="0" marR="0" lvl="0" indent="0" algn="l" defTabSz="914400" rtl="0" eaLnBrk="1" fontAlgn="base" latinLnBrk="0" hangingPunct="1">
              <a:lnSpc>
                <a:spcPct val="100000"/>
              </a:lnSpc>
              <a:spcBef>
                <a:spcPct val="0"/>
              </a:spcBef>
              <a:buClrTx/>
              <a:buSzTx/>
              <a:buFontTx/>
              <a:buNone/>
              <a:tabLst/>
            </a:pP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//create a new vector</a:t>
            </a:r>
          </a:p>
          <a:p>
            <a:pPr marL="0" marR="0" lvl="0" indent="0" algn="l" defTabSz="914400" rtl="0" eaLnBrk="1" fontAlgn="base" latinLnBrk="0" hangingPunct="1">
              <a:lnSpc>
                <a:spcPct val="100000"/>
              </a:lnSpc>
              <a:spcBef>
                <a:spcPct val="0"/>
              </a:spcBef>
              <a:buClrTx/>
              <a:buSzTx/>
              <a:buFontTx/>
              <a:buNone/>
              <a:tabLst/>
            </a:pP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Vector </a:t>
            </a:r>
            <a:r>
              <a:rPr kumimoji="0" lang="en-US" altLang="zh-CN" sz="1000" b="0" i="0" u="none" strike="noStrike" cap="none" normalizeH="0" baseline="0" dirty="0" err="1" smtClean="0">
                <a:ln>
                  <a:noFill/>
                </a:ln>
                <a:solidFill>
                  <a:schemeClr val="tx1"/>
                </a:solidFill>
                <a:effectLst/>
                <a:latin typeface="Arial Narrow" pitchFamily="34" charset="0"/>
                <a:ea typeface="宋体" pitchFamily="2" charset="-122"/>
                <a:cs typeface="Arial" pitchFamily="34" charset="0"/>
              </a:rPr>
              <a:t>pListWD</a:t>
            </a: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=new Vector();</a:t>
            </a:r>
          </a:p>
          <a:p>
            <a:pPr marL="0" marR="0" lvl="0" indent="0" algn="l" defTabSz="914400" rtl="0" eaLnBrk="1" fontAlgn="base" latinLnBrk="0" hangingPunct="1">
              <a:lnSpc>
                <a:spcPct val="100000"/>
              </a:lnSpc>
              <a:spcBef>
                <a:spcPct val="0"/>
              </a:spcBef>
              <a:buClrTx/>
              <a:buSzTx/>
              <a:buFontTx/>
              <a:buNone/>
              <a:tabLst/>
            </a:pP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Vector </a:t>
            </a:r>
            <a:r>
              <a:rPr kumimoji="0" lang="en-US" altLang="zh-CN" sz="1000" b="0" i="0" u="none" strike="noStrike" cap="none" normalizeH="0" baseline="0" dirty="0" err="1" smtClean="0">
                <a:ln>
                  <a:noFill/>
                </a:ln>
                <a:solidFill>
                  <a:schemeClr val="tx1"/>
                </a:solidFill>
                <a:effectLst/>
                <a:latin typeface="Arial Narrow" pitchFamily="34" charset="0"/>
                <a:ea typeface="宋体" pitchFamily="2" charset="-122"/>
                <a:cs typeface="Arial" pitchFamily="34" charset="0"/>
              </a:rPr>
              <a:t>pListRD</a:t>
            </a: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=new Vector();</a:t>
            </a:r>
          </a:p>
          <a:p>
            <a:pPr marL="0" marR="0" lvl="0" indent="0" algn="l" defTabSz="914400" rtl="0" eaLnBrk="1" fontAlgn="base" latinLnBrk="0" hangingPunct="1">
              <a:lnSpc>
                <a:spcPct val="100000"/>
              </a:lnSpc>
              <a:spcBef>
                <a:spcPct val="0"/>
              </a:spcBef>
              <a:buClrTx/>
              <a:buSzTx/>
              <a:buFontTx/>
              <a:buNone/>
              <a:tabLst/>
            </a:pPr>
            <a:endPar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endParaRPr>
          </a:p>
          <a:p>
            <a:pPr marL="0" marR="0" lvl="0" indent="0" algn="l" defTabSz="914400" rtl="0" eaLnBrk="1" fontAlgn="base" latinLnBrk="0" hangingPunct="1">
              <a:lnSpc>
                <a:spcPct val="100000"/>
              </a:lnSpc>
              <a:spcBef>
                <a:spcPct val="0"/>
              </a:spcBef>
              <a:buClrTx/>
              <a:buSzTx/>
              <a:buFontTx/>
              <a:buNone/>
              <a:tabLst/>
            </a:pP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//create a new list to store all the dependent  processes based on the failed one</a:t>
            </a:r>
          </a:p>
          <a:p>
            <a:pPr marL="0" marR="0" lvl="0" indent="0" algn="l" defTabSz="914400" rtl="0" eaLnBrk="1" fontAlgn="base" latinLnBrk="0" hangingPunct="1">
              <a:lnSpc>
                <a:spcPct val="100000"/>
              </a:lnSpc>
              <a:spcBef>
                <a:spcPct val="0"/>
              </a:spcBef>
              <a:buClrTx/>
              <a:buSzTx/>
              <a:buFontTx/>
              <a:buNone/>
              <a:tabLst/>
            </a:pP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List result=new </a:t>
            </a:r>
            <a:r>
              <a:rPr kumimoji="0" lang="en-US" altLang="zh-CN" sz="1000" b="0" i="0" u="none" strike="noStrike" cap="none" normalizeH="0" baseline="0" dirty="0" err="1" smtClean="0">
                <a:ln>
                  <a:noFill/>
                </a:ln>
                <a:solidFill>
                  <a:schemeClr val="tx1"/>
                </a:solidFill>
                <a:effectLst/>
                <a:latin typeface="Arial Narrow" pitchFamily="34" charset="0"/>
                <a:ea typeface="宋体" pitchFamily="2" charset="-122"/>
                <a:cs typeface="Arial" pitchFamily="34" charset="0"/>
              </a:rPr>
              <a:t>LinkedList</a:t>
            </a: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a:t>
            </a:r>
          </a:p>
          <a:p>
            <a:pPr marL="0" marR="0" lvl="0" indent="0" algn="l" defTabSz="914400" rtl="0" eaLnBrk="1" fontAlgn="base" latinLnBrk="0" hangingPunct="1">
              <a:lnSpc>
                <a:spcPct val="100000"/>
              </a:lnSpc>
              <a:spcBef>
                <a:spcPct val="0"/>
              </a:spcBef>
              <a:buClrTx/>
              <a:buSzTx/>
              <a:buFontTx/>
              <a:buNone/>
              <a:tabLst/>
            </a:pPr>
            <a:endPar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endParaRPr>
          </a:p>
          <a:p>
            <a:pPr marL="0" marR="0" lvl="0" indent="0" algn="l" defTabSz="914400" rtl="0" eaLnBrk="1" fontAlgn="base" latinLnBrk="0" hangingPunct="1">
              <a:lnSpc>
                <a:spcPct val="100000"/>
              </a:lnSpc>
              <a:spcBef>
                <a:spcPct val="0"/>
              </a:spcBef>
              <a:buClrTx/>
              <a:buSzTx/>
              <a:buFontTx/>
              <a:buNone/>
              <a:tabLst/>
            </a:pP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 n is used for building graphs</a:t>
            </a:r>
          </a:p>
          <a:p>
            <a:pPr marL="0" marR="0" lvl="0" indent="0" algn="l" defTabSz="914400" rtl="0" eaLnBrk="1" fontAlgn="base" latinLnBrk="0" hangingPunct="1">
              <a:lnSpc>
                <a:spcPct val="100000"/>
              </a:lnSpc>
              <a:spcBef>
                <a:spcPct val="0"/>
              </a:spcBef>
              <a:buClrTx/>
              <a:buSzTx/>
              <a:buFontTx/>
              <a:buNone/>
              <a:tabLst/>
            </a:pP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a:t>
            </a:r>
            <a:r>
              <a:rPr kumimoji="0" lang="en-US" altLang="zh-CN" sz="1000" b="0" i="0" u="none" strike="noStrike" cap="none" normalizeH="0" baseline="0" dirty="0" err="1" smtClean="0">
                <a:ln>
                  <a:noFill/>
                </a:ln>
                <a:solidFill>
                  <a:schemeClr val="tx1"/>
                </a:solidFill>
                <a:effectLst/>
                <a:latin typeface="Arial Narrow" pitchFamily="34" charset="0"/>
                <a:ea typeface="宋体" pitchFamily="2" charset="-122"/>
                <a:cs typeface="Arial" pitchFamily="34" charset="0"/>
              </a:rPr>
              <a:t>int</a:t>
            </a: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n=0;</a:t>
            </a:r>
          </a:p>
          <a:p>
            <a:pPr marL="0" marR="0" lvl="0" indent="0" algn="l" defTabSz="914400" rtl="0" eaLnBrk="1" fontAlgn="base" latinLnBrk="0" hangingPunct="1">
              <a:lnSpc>
                <a:spcPct val="100000"/>
              </a:lnSpc>
              <a:spcBef>
                <a:spcPct val="0"/>
              </a:spcBef>
              <a:buClrTx/>
              <a:buSzTx/>
              <a:buFontTx/>
              <a:buNone/>
              <a:tabLst/>
            </a:pPr>
            <a:endPar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endParaRPr>
          </a:p>
          <a:p>
            <a:pPr marL="0" marR="0" lvl="0" indent="0" algn="l" defTabSz="914400" rtl="0" eaLnBrk="1" fontAlgn="base" latinLnBrk="0" hangingPunct="1">
              <a:lnSpc>
                <a:spcPct val="100000"/>
              </a:lnSpc>
              <a:spcBef>
                <a:spcPct val="0"/>
              </a:spcBef>
              <a:buClrTx/>
              <a:buSzTx/>
              <a:buFontTx/>
              <a:buNone/>
              <a:tabLst/>
            </a:pP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//get all the processes that are write dependent on failed process or read        </a:t>
            </a:r>
          </a:p>
          <a:p>
            <a:pPr marL="0" marR="0" lvl="0" indent="0" algn="l" defTabSz="914400" rtl="0" eaLnBrk="1" fontAlgn="base" latinLnBrk="0" hangingPunct="1">
              <a:lnSpc>
                <a:spcPct val="100000"/>
              </a:lnSpc>
              <a:spcBef>
                <a:spcPct val="0"/>
              </a:spcBef>
              <a:buClrTx/>
              <a:buSzTx/>
              <a:buFontTx/>
              <a:buNone/>
              <a:tabLst/>
            </a:pP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//dependency</a:t>
            </a:r>
          </a:p>
          <a:p>
            <a:pPr marL="0" marR="0" lvl="0" indent="0" algn="l" defTabSz="914400" rtl="0" eaLnBrk="1" fontAlgn="base" latinLnBrk="0" hangingPunct="1">
              <a:lnSpc>
                <a:spcPct val="100000"/>
              </a:lnSpc>
              <a:spcBef>
                <a:spcPct val="0"/>
              </a:spcBef>
              <a:buClrTx/>
              <a:buSzTx/>
              <a:buFontTx/>
              <a:buNone/>
              <a:tabLst/>
            </a:pP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a:t>
            </a:r>
            <a:r>
              <a:rPr kumimoji="0" lang="en-US" altLang="zh-CN" sz="1000" b="0" i="0" u="none" strike="noStrike" cap="none" normalizeH="0" baseline="0" dirty="0" err="1" smtClean="0">
                <a:ln>
                  <a:noFill/>
                </a:ln>
                <a:solidFill>
                  <a:schemeClr val="tx1"/>
                </a:solidFill>
                <a:effectLst/>
                <a:latin typeface="Arial Narrow" pitchFamily="34" charset="0"/>
                <a:ea typeface="宋体" pitchFamily="2" charset="-122"/>
                <a:cs typeface="Arial" pitchFamily="34" charset="0"/>
              </a:rPr>
              <a:t>pListRD</a:t>
            </a: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a:t>
            </a:r>
            <a:r>
              <a:rPr kumimoji="0" lang="en-US" altLang="zh-CN" sz="1000" b="0" i="0" u="none" strike="noStrike" cap="none" normalizeH="0" baseline="0" dirty="0" err="1" smtClean="0">
                <a:ln>
                  <a:noFill/>
                </a:ln>
                <a:solidFill>
                  <a:schemeClr val="tx1"/>
                </a:solidFill>
                <a:effectLst/>
                <a:latin typeface="Arial Narrow" pitchFamily="34" charset="0"/>
                <a:ea typeface="宋体" pitchFamily="2" charset="-122"/>
                <a:cs typeface="Arial" pitchFamily="34" charset="0"/>
              </a:rPr>
              <a:t>ProcessInfoAccess.getReadDependentProcessListOnProcess</a:t>
            </a: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a:t>
            </a:r>
            <a:r>
              <a:rPr kumimoji="0" lang="en-US" altLang="zh-CN" sz="1000" b="0" i="0" u="none" strike="noStrike" cap="none" normalizeH="0" baseline="0" dirty="0" err="1" smtClean="0">
                <a:ln>
                  <a:noFill/>
                </a:ln>
                <a:solidFill>
                  <a:schemeClr val="tx1"/>
                </a:solidFill>
                <a:effectLst/>
                <a:latin typeface="Arial Narrow" pitchFamily="34" charset="0"/>
                <a:ea typeface="宋体" pitchFamily="2" charset="-122"/>
                <a:cs typeface="Arial" pitchFamily="34" charset="0"/>
              </a:rPr>
              <a:t>processId</a:t>
            </a: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a:t>
            </a:r>
          </a:p>
          <a:p>
            <a:pPr marL="0" marR="0" lvl="0" indent="0" algn="l" defTabSz="914400" rtl="0" eaLnBrk="1" fontAlgn="base" latinLnBrk="0" hangingPunct="1">
              <a:lnSpc>
                <a:spcPct val="100000"/>
              </a:lnSpc>
              <a:spcBef>
                <a:spcPct val="0"/>
              </a:spcBef>
              <a:buClrTx/>
              <a:buSzTx/>
              <a:buFontTx/>
              <a:buNone/>
              <a:tabLst/>
            </a:pP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a:t>
            </a:r>
            <a:r>
              <a:rPr kumimoji="0" lang="en-US" altLang="zh-CN" sz="1000" b="0" i="0" u="none" strike="noStrike" cap="none" normalizeH="0" baseline="0" dirty="0" err="1" smtClean="0">
                <a:ln>
                  <a:noFill/>
                </a:ln>
                <a:solidFill>
                  <a:schemeClr val="tx1"/>
                </a:solidFill>
                <a:effectLst/>
                <a:latin typeface="Arial Narrow" pitchFamily="34" charset="0"/>
                <a:ea typeface="宋体" pitchFamily="2" charset="-122"/>
                <a:cs typeface="Arial" pitchFamily="34" charset="0"/>
              </a:rPr>
              <a:t>pListWD</a:t>
            </a: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a:t>
            </a:r>
            <a:r>
              <a:rPr kumimoji="0" lang="en-US" altLang="zh-CN" sz="1000" b="0" i="0" u="none" strike="noStrike" cap="none" normalizeH="0" baseline="0" dirty="0" err="1" smtClean="0">
                <a:ln>
                  <a:noFill/>
                </a:ln>
                <a:solidFill>
                  <a:schemeClr val="tx1"/>
                </a:solidFill>
                <a:effectLst/>
                <a:latin typeface="Arial Narrow" pitchFamily="34" charset="0"/>
                <a:ea typeface="宋体" pitchFamily="2" charset="-122"/>
                <a:cs typeface="Arial" pitchFamily="34" charset="0"/>
              </a:rPr>
              <a:t>GlobalScheduleAccess.getWriteDependentProcessListOnProcess</a:t>
            </a: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a:t>
            </a:r>
            <a:r>
              <a:rPr kumimoji="0" lang="en-US" altLang="zh-CN" sz="1000" b="0" i="0" u="none" strike="noStrike" cap="none" normalizeH="0" baseline="0" dirty="0" err="1" smtClean="0">
                <a:ln>
                  <a:noFill/>
                </a:ln>
                <a:solidFill>
                  <a:schemeClr val="tx1"/>
                </a:solidFill>
                <a:effectLst/>
                <a:latin typeface="Arial Narrow" pitchFamily="34" charset="0"/>
                <a:ea typeface="宋体" pitchFamily="2" charset="-122"/>
                <a:cs typeface="Arial" pitchFamily="34" charset="0"/>
              </a:rPr>
              <a:t>processId</a:t>
            </a: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a:t>
            </a:r>
          </a:p>
          <a:p>
            <a:pPr marL="0" marR="0" lvl="0" indent="0" algn="l" defTabSz="914400" rtl="0" eaLnBrk="1" fontAlgn="base" latinLnBrk="0" hangingPunct="1">
              <a:lnSpc>
                <a:spcPct val="100000"/>
              </a:lnSpc>
              <a:spcBef>
                <a:spcPct val="0"/>
              </a:spcBef>
              <a:buClrTx/>
              <a:buSzTx/>
              <a:buFontTx/>
              <a:buNone/>
              <a:tabLst/>
            </a:pPr>
            <a:endPar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endParaRPr>
          </a:p>
          <a:p>
            <a:pPr marL="0" marR="0" lvl="0" indent="0" algn="l" defTabSz="914400" rtl="0" eaLnBrk="1" fontAlgn="base" latinLnBrk="0" hangingPunct="1">
              <a:lnSpc>
                <a:spcPct val="100000"/>
              </a:lnSpc>
              <a:spcBef>
                <a:spcPct val="0"/>
              </a:spcBef>
              <a:buClrTx/>
              <a:buSzTx/>
              <a:buFontTx/>
              <a:buNone/>
              <a:tabLst/>
            </a:pP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//merging lists procedure eliminates duplicated processes</a:t>
            </a:r>
          </a:p>
          <a:p>
            <a:pPr marL="0" marR="0" lvl="0" indent="0" algn="l" defTabSz="914400" rtl="0" eaLnBrk="1" fontAlgn="base" latinLnBrk="0" hangingPunct="1">
              <a:lnSpc>
                <a:spcPct val="100000"/>
              </a:lnSpc>
              <a:spcBef>
                <a:spcPct val="0"/>
              </a:spcBef>
              <a:buClrTx/>
              <a:buSzTx/>
              <a:buFontTx/>
              <a:buNone/>
              <a:tabLst/>
            </a:pP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Vector </a:t>
            </a:r>
            <a:r>
              <a:rPr kumimoji="0" lang="en-US" altLang="zh-CN" sz="1000" b="0" i="0" u="none" strike="noStrike" cap="none" normalizeH="0" baseline="0" dirty="0" err="1" smtClean="0">
                <a:ln>
                  <a:noFill/>
                </a:ln>
                <a:solidFill>
                  <a:schemeClr val="tx1"/>
                </a:solidFill>
                <a:effectLst/>
                <a:latin typeface="Arial Narrow" pitchFamily="34" charset="0"/>
                <a:ea typeface="宋体" pitchFamily="2" charset="-122"/>
                <a:cs typeface="Arial" pitchFamily="34" charset="0"/>
              </a:rPr>
              <a:t>newList</a:t>
            </a: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=merge(</a:t>
            </a:r>
            <a:r>
              <a:rPr kumimoji="0" lang="en-US" altLang="zh-CN" sz="1000" b="0" i="0" u="none" strike="noStrike" cap="none" normalizeH="0" baseline="0" dirty="0" err="1" smtClean="0">
                <a:ln>
                  <a:noFill/>
                </a:ln>
                <a:solidFill>
                  <a:schemeClr val="tx1"/>
                </a:solidFill>
                <a:effectLst/>
                <a:latin typeface="Arial Narrow" pitchFamily="34" charset="0"/>
                <a:ea typeface="宋体" pitchFamily="2" charset="-122"/>
                <a:cs typeface="Arial" pitchFamily="34" charset="0"/>
              </a:rPr>
              <a:t>pListRD</a:t>
            </a: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a:t>
            </a:r>
            <a:r>
              <a:rPr kumimoji="0" lang="en-US" altLang="zh-CN" sz="1000" b="0" i="0" u="none" strike="noStrike" cap="none" normalizeH="0" baseline="0" dirty="0" err="1" smtClean="0">
                <a:ln>
                  <a:noFill/>
                </a:ln>
                <a:solidFill>
                  <a:schemeClr val="tx1"/>
                </a:solidFill>
                <a:effectLst/>
                <a:latin typeface="Arial Narrow" pitchFamily="34" charset="0"/>
                <a:ea typeface="宋体" pitchFamily="2" charset="-122"/>
                <a:cs typeface="Arial" pitchFamily="34" charset="0"/>
              </a:rPr>
              <a:t>pListWD</a:t>
            </a: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a:t>
            </a:r>
          </a:p>
          <a:p>
            <a:pPr marL="0" marR="0" lvl="0" indent="0" algn="l" defTabSz="914400" rtl="0" eaLnBrk="1" fontAlgn="base" latinLnBrk="0" hangingPunct="1">
              <a:lnSpc>
                <a:spcPct val="100000"/>
              </a:lnSpc>
              <a:spcBef>
                <a:spcPct val="0"/>
              </a:spcBef>
              <a:buClrTx/>
              <a:buSzTx/>
              <a:buFontTx/>
              <a:buNone/>
              <a:tabLst/>
            </a:pPr>
            <a:endPar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endParaRPr>
          </a:p>
          <a:p>
            <a:pPr marL="0" marR="0" lvl="0" indent="0" algn="l" defTabSz="914400" rtl="0" eaLnBrk="1" fontAlgn="base" latinLnBrk="0" hangingPunct="1">
              <a:lnSpc>
                <a:spcPct val="100000"/>
              </a:lnSpc>
              <a:spcBef>
                <a:spcPct val="0"/>
              </a:spcBef>
              <a:buClrTx/>
              <a:buSzTx/>
              <a:buFontTx/>
              <a:buNone/>
              <a:tabLst/>
            </a:pP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//building graphs</a:t>
            </a:r>
          </a:p>
          <a:p>
            <a:pPr marL="0" marR="0" lvl="0" indent="0" algn="l" defTabSz="914400" rtl="0" eaLnBrk="1" fontAlgn="base" latinLnBrk="0" hangingPunct="1">
              <a:lnSpc>
                <a:spcPct val="100000"/>
              </a:lnSpc>
              <a:spcBef>
                <a:spcPct val="0"/>
              </a:spcBef>
              <a:buClrTx/>
              <a:buSzTx/>
              <a:buFontTx/>
              <a:buNone/>
              <a:tabLst/>
            </a:pP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Graph g=new Graph(</a:t>
            </a:r>
            <a:r>
              <a:rPr kumimoji="0" lang="en-US" altLang="zh-CN" sz="1000" b="0" i="0" u="none" strike="noStrike" cap="none" normalizeH="0" baseline="0" dirty="0" err="1" smtClean="0">
                <a:ln>
                  <a:noFill/>
                </a:ln>
                <a:solidFill>
                  <a:schemeClr val="tx1"/>
                </a:solidFill>
                <a:effectLst/>
                <a:latin typeface="Arial Narrow" pitchFamily="34" charset="0"/>
                <a:ea typeface="宋体" pitchFamily="2" charset="-122"/>
                <a:cs typeface="Arial" pitchFamily="34" charset="0"/>
              </a:rPr>
              <a:t>processId</a:t>
            </a: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a:t>
            </a:r>
          </a:p>
          <a:p>
            <a:pPr marL="0" marR="0" lvl="0" indent="0" algn="l" defTabSz="914400" rtl="0" eaLnBrk="1" fontAlgn="base" latinLnBrk="0" hangingPunct="1">
              <a:lnSpc>
                <a:spcPct val="100000"/>
              </a:lnSpc>
              <a:spcBef>
                <a:spcPct val="0"/>
              </a:spcBef>
              <a:buClrTx/>
              <a:buSzTx/>
              <a:buFontTx/>
              <a:buNone/>
              <a:tabLst/>
            </a:pPr>
            <a:endPar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endParaRPr>
          </a:p>
          <a:p>
            <a:pPr marL="0" marR="0" lvl="0" indent="0" algn="l" defTabSz="914400" rtl="0" eaLnBrk="1" fontAlgn="base" latinLnBrk="0" hangingPunct="1">
              <a:lnSpc>
                <a:spcPct val="100000"/>
              </a:lnSpc>
              <a:spcBef>
                <a:spcPct val="0"/>
              </a:spcBef>
              <a:buClrTx/>
              <a:buSzTx/>
              <a:buFontTx/>
              <a:buNone/>
              <a:tabLst/>
            </a:pP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//recursively iterate through every dependent process</a:t>
            </a:r>
          </a:p>
          <a:p>
            <a:pPr marL="0" marR="0" lvl="0" indent="0" algn="l" defTabSz="914400" rtl="0" eaLnBrk="1" fontAlgn="base" latinLnBrk="0" hangingPunct="1">
              <a:lnSpc>
                <a:spcPct val="100000"/>
              </a:lnSpc>
              <a:spcBef>
                <a:spcPct val="0"/>
              </a:spcBef>
              <a:buClrTx/>
              <a:buSzTx/>
              <a:buFontTx/>
              <a:buNone/>
              <a:tabLst/>
            </a:pP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a:t>
            </a:r>
            <a:r>
              <a:rPr kumimoji="0" lang="en-US" altLang="zh-CN" sz="1000" b="0" i="0" u="none" strike="noStrike" cap="none" normalizeH="0" baseline="0" dirty="0" err="1" smtClean="0">
                <a:ln>
                  <a:noFill/>
                </a:ln>
                <a:solidFill>
                  <a:schemeClr val="tx1"/>
                </a:solidFill>
                <a:effectLst/>
                <a:latin typeface="Arial Narrow" pitchFamily="34" charset="0"/>
                <a:ea typeface="宋体" pitchFamily="2" charset="-122"/>
                <a:cs typeface="Arial" pitchFamily="34" charset="0"/>
              </a:rPr>
              <a:t>buildGraph</a:t>
            </a: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a:t>
            </a:r>
            <a:r>
              <a:rPr kumimoji="0" lang="en-US" altLang="zh-CN" sz="1000" b="0" i="0" u="none" strike="noStrike" cap="none" normalizeH="0" baseline="0" dirty="0" err="1" smtClean="0">
                <a:ln>
                  <a:noFill/>
                </a:ln>
                <a:solidFill>
                  <a:schemeClr val="tx1"/>
                </a:solidFill>
                <a:effectLst/>
                <a:latin typeface="Arial Narrow" pitchFamily="34" charset="0"/>
                <a:ea typeface="宋体" pitchFamily="2" charset="-122"/>
                <a:cs typeface="Arial" pitchFamily="34" charset="0"/>
              </a:rPr>
              <a:t>newList</a:t>
            </a: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a:t>
            </a:r>
            <a:r>
              <a:rPr kumimoji="0" lang="en-US" altLang="zh-CN" sz="1000" b="0" i="0" u="none" strike="noStrike" cap="none" normalizeH="0" baseline="0" dirty="0" err="1" smtClean="0">
                <a:ln>
                  <a:noFill/>
                </a:ln>
                <a:solidFill>
                  <a:schemeClr val="tx1"/>
                </a:solidFill>
                <a:effectLst/>
                <a:latin typeface="Arial Narrow" pitchFamily="34" charset="0"/>
                <a:ea typeface="宋体" pitchFamily="2" charset="-122"/>
                <a:cs typeface="Arial" pitchFamily="34" charset="0"/>
              </a:rPr>
              <a:t>processId</a:t>
            </a: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g, n);</a:t>
            </a:r>
          </a:p>
          <a:p>
            <a:pPr marL="0" marR="0" lvl="0" indent="0" algn="l" defTabSz="914400" rtl="0" eaLnBrk="1" fontAlgn="base" latinLnBrk="0" hangingPunct="1">
              <a:lnSpc>
                <a:spcPct val="100000"/>
              </a:lnSpc>
              <a:spcBef>
                <a:spcPct val="0"/>
              </a:spcBef>
              <a:buClrTx/>
              <a:buSzTx/>
              <a:buFontTx/>
              <a:buNone/>
              <a:tabLst/>
            </a:pPr>
            <a:endPar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endParaRPr>
          </a:p>
          <a:p>
            <a:pPr marL="0" marR="0" lvl="0" indent="0" algn="l" defTabSz="914400" rtl="0" eaLnBrk="1" fontAlgn="base" latinLnBrk="0" hangingPunct="1">
              <a:lnSpc>
                <a:spcPct val="100000"/>
              </a:lnSpc>
              <a:spcBef>
                <a:spcPct val="0"/>
              </a:spcBef>
              <a:buClrTx/>
              <a:buSzTx/>
              <a:buFontTx/>
              <a:buNone/>
              <a:tabLst/>
            </a:pP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//breadth first traversal</a:t>
            </a:r>
          </a:p>
          <a:p>
            <a:pPr marL="0" marR="0" lvl="0" indent="0" algn="l" defTabSz="914400" rtl="0" eaLnBrk="1" fontAlgn="base" latinLnBrk="0" hangingPunct="1">
              <a:lnSpc>
                <a:spcPct val="100000"/>
              </a:lnSpc>
              <a:spcBef>
                <a:spcPct val="0"/>
              </a:spcBef>
              <a:buClrTx/>
              <a:buSzTx/>
              <a:buFontTx/>
              <a:buNone/>
              <a:tabLst/>
            </a:pP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result=</a:t>
            </a:r>
            <a:r>
              <a:rPr kumimoji="0" lang="en-US" altLang="zh-CN" sz="1000" b="0" i="0" u="none" strike="noStrike" cap="none" normalizeH="0" baseline="0" dirty="0" err="1" smtClean="0">
                <a:ln>
                  <a:noFill/>
                </a:ln>
                <a:solidFill>
                  <a:schemeClr val="tx1"/>
                </a:solidFill>
                <a:effectLst/>
                <a:latin typeface="Arial Narrow" pitchFamily="34" charset="0"/>
                <a:ea typeface="宋体" pitchFamily="2" charset="-122"/>
                <a:cs typeface="Arial" pitchFamily="34" charset="0"/>
              </a:rPr>
              <a:t>g.traversal</a:t>
            </a: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a:t>
            </a:r>
            <a:r>
              <a:rPr kumimoji="0" lang="en-US" altLang="zh-CN" sz="1000" b="0" i="0" u="none" strike="noStrike" cap="none" normalizeH="0" baseline="0" dirty="0" err="1" smtClean="0">
                <a:ln>
                  <a:noFill/>
                </a:ln>
                <a:solidFill>
                  <a:schemeClr val="tx1"/>
                </a:solidFill>
                <a:effectLst/>
                <a:latin typeface="Arial Narrow" pitchFamily="34" charset="0"/>
                <a:ea typeface="宋体" pitchFamily="2" charset="-122"/>
                <a:cs typeface="Arial" pitchFamily="34" charset="0"/>
              </a:rPr>
              <a:t>processId</a:t>
            </a: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a:t>
            </a:r>
          </a:p>
          <a:p>
            <a:pPr marL="0" marR="0" lvl="0" indent="0" algn="l" defTabSz="914400" rtl="0" eaLnBrk="1" fontAlgn="base" latinLnBrk="0" hangingPunct="1">
              <a:lnSpc>
                <a:spcPct val="100000"/>
              </a:lnSpc>
              <a:spcBef>
                <a:spcPct val="0"/>
              </a:spcBef>
              <a:buClrTx/>
              <a:buSzTx/>
              <a:buFontTx/>
              <a:buNone/>
              <a:tabLst/>
            </a:pPr>
            <a:endPar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endParaRPr>
          </a:p>
          <a:p>
            <a:pPr marL="0" marR="0" lvl="0" indent="0" algn="l" defTabSz="914400" rtl="0" eaLnBrk="1" fontAlgn="base" latinLnBrk="0" hangingPunct="1">
              <a:lnSpc>
                <a:spcPct val="100000"/>
              </a:lnSpc>
              <a:spcBef>
                <a:spcPct val="0"/>
              </a:spcBef>
              <a:buClrTx/>
              <a:buSzTx/>
              <a:buFontTx/>
              <a:buNone/>
              <a:tabLst/>
            </a:pP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//start the recovery process for the graph</a:t>
            </a:r>
          </a:p>
          <a:p>
            <a:pPr marL="0" marR="0" lvl="0" indent="0" algn="l" defTabSz="914400" rtl="0" eaLnBrk="1" fontAlgn="base" latinLnBrk="0" hangingPunct="1">
              <a:lnSpc>
                <a:spcPct val="100000"/>
              </a:lnSpc>
              <a:spcBef>
                <a:spcPct val="0"/>
              </a:spcBef>
              <a:buClrTx/>
              <a:buSzTx/>
              <a:buFontTx/>
              <a:buNone/>
              <a:tabLst/>
            </a:pP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recover(result);</a:t>
            </a:r>
          </a:p>
          <a:p>
            <a:pPr marL="0" marR="0" lvl="0" indent="0" algn="l" defTabSz="914400" rtl="0" eaLnBrk="1" fontAlgn="base" latinLnBrk="0" hangingPunct="1">
              <a:lnSpc>
                <a:spcPct val="100000"/>
              </a:lnSpc>
              <a:spcBef>
                <a:spcPct val="0"/>
              </a:spcBef>
              <a:buClrTx/>
              <a:buSzTx/>
              <a:buFontTx/>
              <a:buNone/>
              <a:tabLst/>
            </a:pPr>
            <a:endPar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endParaRPr>
          </a:p>
          <a:p>
            <a:pPr marL="0" marR="0" lvl="0" indent="0" algn="l" defTabSz="914400" rtl="0" eaLnBrk="1" fontAlgn="base" latinLnBrk="0" hangingPunct="1">
              <a:lnSpc>
                <a:spcPct val="100000"/>
              </a:lnSpc>
              <a:spcBef>
                <a:spcPct val="0"/>
              </a:spcBef>
              <a:buClrTx/>
              <a:buSzTx/>
              <a:buFontTx/>
              <a:buNone/>
              <a:tabLst/>
            </a:pP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BA3411E-B406-42AF-B7E9-DD8F74AEB136}" type="slidenum">
              <a:rPr lang="en-US" smtClean="0"/>
              <a:pPr/>
              <a:t>28</a:t>
            </a:fld>
            <a:endParaRPr lang="en-US" dirty="0"/>
          </a:p>
        </p:txBody>
      </p:sp>
      <p:sp>
        <p:nvSpPr>
          <p:cNvPr id="253954" name="Text Box 2"/>
          <p:cNvSpPr txBox="1">
            <a:spLocks noChangeArrowheads="1"/>
          </p:cNvSpPr>
          <p:nvPr/>
        </p:nvSpPr>
        <p:spPr bwMode="auto">
          <a:xfrm>
            <a:off x="1981200" y="1219200"/>
            <a:ext cx="4648200" cy="51054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n-US" altLang="zh-CN" sz="11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recover dependent processes according to where they come from</a:t>
            </a:r>
          </a:p>
          <a:p>
            <a:pPr marL="0" marR="0" lvl="0" indent="0" algn="l" defTabSz="914400" rtl="0" eaLnBrk="1" fontAlgn="base" latinLnBrk="0" hangingPunct="1">
              <a:lnSpc>
                <a:spcPct val="100000"/>
              </a:lnSpc>
              <a:spcBef>
                <a:spcPct val="0"/>
              </a:spcBef>
              <a:buClrTx/>
              <a:buSzTx/>
              <a:buFontTx/>
              <a:buNone/>
              <a:tabLst/>
            </a:pPr>
            <a:r>
              <a:rPr kumimoji="0" lang="en-US" altLang="zh-CN" sz="11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public void recover( List </a:t>
            </a:r>
            <a:r>
              <a:rPr kumimoji="0" lang="en-US" altLang="zh-CN" sz="1100" b="0" i="0" u="none" strike="noStrike" cap="none" normalizeH="0" baseline="0" dirty="0" err="1" smtClean="0">
                <a:ln>
                  <a:noFill/>
                </a:ln>
                <a:solidFill>
                  <a:schemeClr val="tx1"/>
                </a:solidFill>
                <a:effectLst/>
                <a:latin typeface="Arial Narrow" pitchFamily="34" charset="0"/>
                <a:ea typeface="宋体" pitchFamily="2" charset="-122"/>
                <a:cs typeface="Arial" pitchFamily="34" charset="0"/>
              </a:rPr>
              <a:t>list</a:t>
            </a:r>
            <a:r>
              <a:rPr kumimoji="0" lang="en-US" altLang="zh-CN" sz="11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a:t>
            </a:r>
          </a:p>
          <a:p>
            <a:pPr marL="0" marR="0" lvl="0" indent="0" algn="l" defTabSz="914400" rtl="0" eaLnBrk="1" fontAlgn="base" latinLnBrk="0" hangingPunct="1">
              <a:lnSpc>
                <a:spcPct val="100000"/>
              </a:lnSpc>
              <a:spcBef>
                <a:spcPct val="0"/>
              </a:spcBef>
              <a:buClrTx/>
              <a:buSzTx/>
              <a:buFontTx/>
              <a:buNone/>
              <a:tabLst/>
            </a:pPr>
            <a:r>
              <a:rPr kumimoji="0" lang="en-US" altLang="zh-CN" sz="11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//create a new list for operations from the </a:t>
            </a:r>
            <a:r>
              <a:rPr kumimoji="0" lang="en-US" altLang="zh-CN" sz="1100" b="0" i="0" u="none" strike="noStrike" cap="none" normalizeH="0" baseline="0" dirty="0" err="1" smtClean="0">
                <a:ln>
                  <a:noFill/>
                </a:ln>
                <a:solidFill>
                  <a:schemeClr val="tx1"/>
                </a:solidFill>
                <a:effectLst/>
                <a:latin typeface="Arial Narrow" pitchFamily="34" charset="0"/>
                <a:ea typeface="宋体" pitchFamily="2" charset="-122"/>
                <a:cs typeface="Arial" pitchFamily="34" charset="0"/>
              </a:rPr>
              <a:t>lcoal</a:t>
            </a:r>
            <a:r>
              <a:rPr kumimoji="0" lang="en-US" altLang="zh-CN" sz="11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schedule</a:t>
            </a:r>
          </a:p>
          <a:p>
            <a:pPr marL="0" marR="0" lvl="0" indent="0" algn="l" defTabSz="914400" rtl="0" eaLnBrk="1" fontAlgn="base" latinLnBrk="0" hangingPunct="1">
              <a:lnSpc>
                <a:spcPct val="100000"/>
              </a:lnSpc>
              <a:spcBef>
                <a:spcPct val="0"/>
              </a:spcBef>
              <a:buClrTx/>
              <a:buSzTx/>
              <a:buFontTx/>
              <a:buNone/>
              <a:tabLst/>
            </a:pPr>
            <a:r>
              <a:rPr kumimoji="0" lang="en-US" altLang="zh-CN" sz="11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List </a:t>
            </a:r>
            <a:r>
              <a:rPr kumimoji="0" lang="en-US" altLang="zh-CN" sz="1100" b="0" i="0" u="none" strike="noStrike" cap="none" normalizeH="0" baseline="0" dirty="0" err="1" smtClean="0">
                <a:ln>
                  <a:noFill/>
                </a:ln>
                <a:solidFill>
                  <a:schemeClr val="tx1"/>
                </a:solidFill>
                <a:effectLst/>
                <a:latin typeface="Arial Narrow" pitchFamily="34" charset="0"/>
                <a:ea typeface="宋体" pitchFamily="2" charset="-122"/>
                <a:cs typeface="Arial" pitchFamily="34" charset="0"/>
              </a:rPr>
              <a:t>tempList</a:t>
            </a:r>
            <a:r>
              <a:rPr kumimoji="0" lang="en-US" altLang="zh-CN" sz="11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a:t>
            </a:r>
          </a:p>
          <a:p>
            <a:pPr marL="0" marR="0" lvl="0" indent="0" algn="l" defTabSz="914400" rtl="0" eaLnBrk="1" fontAlgn="base" latinLnBrk="0" hangingPunct="1">
              <a:lnSpc>
                <a:spcPct val="100000"/>
              </a:lnSpc>
              <a:spcBef>
                <a:spcPct val="0"/>
              </a:spcBef>
              <a:buClrTx/>
              <a:buSzTx/>
              <a:buFontTx/>
              <a:buNone/>
              <a:tabLst/>
            </a:pPr>
            <a:r>
              <a:rPr kumimoji="0" lang="en-US" altLang="zh-CN" sz="11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FOR each process in the list</a:t>
            </a:r>
          </a:p>
          <a:p>
            <a:pPr marL="0" marR="0" lvl="0" indent="0" algn="l" defTabSz="914400" rtl="0" eaLnBrk="1" fontAlgn="base" latinLnBrk="0" hangingPunct="1">
              <a:lnSpc>
                <a:spcPct val="100000"/>
              </a:lnSpc>
              <a:spcBef>
                <a:spcPct val="0"/>
              </a:spcBef>
              <a:buClrTx/>
              <a:buSzTx/>
              <a:buFontTx/>
              <a:buNone/>
              <a:tabLst/>
            </a:pPr>
            <a:r>
              <a:rPr kumimoji="0" lang="en-US" altLang="zh-CN" sz="11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a:t>
            </a:r>
          </a:p>
          <a:p>
            <a:pPr marL="0" marR="0" lvl="0" indent="0" algn="l" defTabSz="914400" rtl="0" eaLnBrk="1" fontAlgn="base" latinLnBrk="0" hangingPunct="1">
              <a:lnSpc>
                <a:spcPct val="100000"/>
              </a:lnSpc>
              <a:spcBef>
                <a:spcPct val="0"/>
              </a:spcBef>
              <a:buClrTx/>
              <a:buSzTx/>
              <a:buFontTx/>
              <a:buNone/>
              <a:tabLst/>
            </a:pPr>
            <a:r>
              <a:rPr kumimoji="0" lang="en-US" altLang="zh-CN" sz="11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//find operations from the </a:t>
            </a:r>
            <a:r>
              <a:rPr kumimoji="0" lang="en-US" altLang="zh-CN" sz="1100" b="0" i="0" u="none" strike="noStrike" cap="none" normalizeH="0" baseline="0" dirty="0" err="1" smtClean="0">
                <a:ln>
                  <a:noFill/>
                </a:ln>
                <a:solidFill>
                  <a:schemeClr val="tx1"/>
                </a:solidFill>
                <a:effectLst/>
                <a:latin typeface="Arial Narrow" pitchFamily="34" charset="0"/>
                <a:ea typeface="宋体" pitchFamily="2" charset="-122"/>
                <a:cs typeface="Arial" pitchFamily="34" charset="0"/>
              </a:rPr>
              <a:t>lcoal</a:t>
            </a:r>
            <a:r>
              <a:rPr kumimoji="0" lang="en-US" altLang="zh-CN" sz="11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schedule</a:t>
            </a:r>
          </a:p>
          <a:p>
            <a:pPr marL="0" marR="0" lvl="0" indent="0" algn="l" defTabSz="914400" rtl="0" eaLnBrk="1" fontAlgn="base" latinLnBrk="0" hangingPunct="1">
              <a:lnSpc>
                <a:spcPct val="100000"/>
              </a:lnSpc>
              <a:spcBef>
                <a:spcPct val="0"/>
              </a:spcBef>
              <a:buClrTx/>
              <a:buSzTx/>
              <a:buFontTx/>
              <a:buNone/>
              <a:tabLst/>
            </a:pPr>
            <a:r>
              <a:rPr kumimoji="0" lang="en-US" altLang="zh-CN" sz="11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a:t>
            </a:r>
            <a:r>
              <a:rPr kumimoji="0" lang="en-US" altLang="zh-CN" sz="1100" b="0" i="0" u="none" strike="noStrike" cap="none" normalizeH="0" baseline="0" dirty="0" err="1" smtClean="0">
                <a:ln>
                  <a:noFill/>
                </a:ln>
                <a:solidFill>
                  <a:schemeClr val="tx1"/>
                </a:solidFill>
                <a:effectLst/>
                <a:latin typeface="Arial Narrow" pitchFamily="34" charset="0"/>
                <a:ea typeface="宋体" pitchFamily="2" charset="-122"/>
                <a:cs typeface="Arial" pitchFamily="34" charset="0"/>
              </a:rPr>
              <a:t>tempList</a:t>
            </a:r>
            <a:r>
              <a:rPr kumimoji="0" lang="en-US" altLang="zh-CN" sz="11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 (List)</a:t>
            </a:r>
            <a:r>
              <a:rPr kumimoji="0" lang="en-US" altLang="zh-CN" sz="1100" b="0" i="0" u="none" strike="noStrike" cap="none" normalizeH="0" baseline="0" dirty="0" err="1" smtClean="0">
                <a:ln>
                  <a:noFill/>
                </a:ln>
                <a:solidFill>
                  <a:schemeClr val="tx1"/>
                </a:solidFill>
                <a:effectLst/>
                <a:latin typeface="Arial Narrow" pitchFamily="34" charset="0"/>
                <a:ea typeface="宋体" pitchFamily="2" charset="-122"/>
                <a:cs typeface="Arial" pitchFamily="34" charset="0"/>
              </a:rPr>
              <a:t>ProcessInfoAccess.getExecutedOperationList</a:t>
            </a:r>
            <a:r>
              <a:rPr kumimoji="0" lang="en-US" altLang="zh-CN" sz="11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a:t>
            </a:r>
            <a:r>
              <a:rPr kumimoji="0" lang="en-US" altLang="zh-CN" sz="1100" b="0" i="0" u="none" strike="noStrike" cap="none" normalizeH="0" baseline="0" dirty="0" err="1" smtClean="0">
                <a:ln>
                  <a:noFill/>
                </a:ln>
                <a:solidFill>
                  <a:schemeClr val="tx1"/>
                </a:solidFill>
                <a:effectLst/>
                <a:latin typeface="Arial Narrow" pitchFamily="34" charset="0"/>
                <a:ea typeface="宋体" pitchFamily="2" charset="-122"/>
                <a:cs typeface="Arial" pitchFamily="34" charset="0"/>
              </a:rPr>
              <a:t>processId</a:t>
            </a:r>
            <a:r>
              <a:rPr kumimoji="0" lang="en-US" altLang="zh-CN" sz="11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a:t>
            </a:r>
          </a:p>
          <a:p>
            <a:pPr marL="0" marR="0" lvl="0" indent="0" algn="l" defTabSz="914400" rtl="0" eaLnBrk="1" fontAlgn="base" latinLnBrk="0" hangingPunct="1">
              <a:lnSpc>
                <a:spcPct val="100000"/>
              </a:lnSpc>
              <a:spcBef>
                <a:spcPct val="0"/>
              </a:spcBef>
              <a:buClrTx/>
              <a:buSzTx/>
              <a:buFontTx/>
              <a:buNone/>
              <a:tabLst/>
            </a:pPr>
            <a:r>
              <a:rPr kumimoji="0" lang="en-US" altLang="zh-CN" sz="11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a:t>
            </a:r>
          </a:p>
          <a:p>
            <a:pPr marL="0" marR="0" lvl="0" indent="0" algn="l" defTabSz="914400" rtl="0" eaLnBrk="1" fontAlgn="base" latinLnBrk="0" hangingPunct="1">
              <a:lnSpc>
                <a:spcPct val="100000"/>
              </a:lnSpc>
              <a:spcBef>
                <a:spcPct val="0"/>
              </a:spcBef>
              <a:buClrTx/>
              <a:buSzTx/>
              <a:buFontTx/>
              <a:buNone/>
              <a:tabLst/>
            </a:pPr>
            <a:r>
              <a:rPr kumimoji="0" lang="en-US" altLang="zh-CN" sz="11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 there are operations to be compensated</a:t>
            </a:r>
          </a:p>
          <a:p>
            <a:pPr marL="0" marR="0" lvl="0" indent="0" algn="l" defTabSz="914400" rtl="0" eaLnBrk="1" fontAlgn="base" latinLnBrk="0" hangingPunct="1">
              <a:lnSpc>
                <a:spcPct val="100000"/>
              </a:lnSpc>
              <a:spcBef>
                <a:spcPct val="0"/>
              </a:spcBef>
              <a:buClrTx/>
              <a:buSzTx/>
              <a:buFontTx/>
              <a:buNone/>
              <a:tabLst/>
            </a:pPr>
            <a:r>
              <a:rPr kumimoji="0" lang="en-US" altLang="zh-CN" sz="11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if(</a:t>
            </a:r>
            <a:r>
              <a:rPr kumimoji="0" lang="en-US" altLang="zh-CN" sz="1100" b="0" i="0" u="none" strike="noStrike" cap="none" normalizeH="0" baseline="0" dirty="0" err="1" smtClean="0">
                <a:ln>
                  <a:noFill/>
                </a:ln>
                <a:solidFill>
                  <a:schemeClr val="tx1"/>
                </a:solidFill>
                <a:effectLst/>
                <a:latin typeface="Arial Narrow" pitchFamily="34" charset="0"/>
                <a:ea typeface="宋体" pitchFamily="2" charset="-122"/>
                <a:cs typeface="Arial" pitchFamily="34" charset="0"/>
              </a:rPr>
              <a:t>tempList</a:t>
            </a:r>
            <a:r>
              <a:rPr kumimoji="0" lang="en-US" altLang="zh-CN" sz="11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null){</a:t>
            </a:r>
          </a:p>
          <a:p>
            <a:pPr marL="0" marR="0" lvl="0" indent="0" algn="l" defTabSz="914400" rtl="0" eaLnBrk="1" fontAlgn="base" latinLnBrk="0" hangingPunct="1">
              <a:lnSpc>
                <a:spcPct val="100000"/>
              </a:lnSpc>
              <a:spcBef>
                <a:spcPct val="0"/>
              </a:spcBef>
              <a:buClrTx/>
              <a:buSzTx/>
              <a:buFontTx/>
              <a:buNone/>
              <a:tabLst/>
            </a:pPr>
            <a:r>
              <a:rPr kumimoji="0" lang="en-US" altLang="zh-CN" sz="11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compensate(</a:t>
            </a:r>
            <a:r>
              <a:rPr kumimoji="0" lang="en-US" altLang="zh-CN" sz="1100" b="0" i="0" u="none" strike="noStrike" cap="none" normalizeH="0" baseline="0" dirty="0" err="1" smtClean="0">
                <a:ln>
                  <a:noFill/>
                </a:ln>
                <a:solidFill>
                  <a:schemeClr val="tx1"/>
                </a:solidFill>
                <a:effectLst/>
                <a:latin typeface="Arial Narrow" pitchFamily="34" charset="0"/>
                <a:ea typeface="宋体" pitchFamily="2" charset="-122"/>
                <a:cs typeface="Arial" pitchFamily="34" charset="0"/>
              </a:rPr>
              <a:t>tempList</a:t>
            </a:r>
            <a:r>
              <a:rPr kumimoji="0" lang="en-US" altLang="zh-CN" sz="11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a:t>
            </a:r>
          </a:p>
          <a:p>
            <a:pPr marL="0" marR="0" lvl="0" indent="0" algn="l" defTabSz="914400" rtl="0" eaLnBrk="1" fontAlgn="base" latinLnBrk="0" hangingPunct="1">
              <a:lnSpc>
                <a:spcPct val="100000"/>
              </a:lnSpc>
              <a:spcBef>
                <a:spcPct val="0"/>
              </a:spcBef>
              <a:buClrTx/>
              <a:buSzTx/>
              <a:buFontTx/>
              <a:buNone/>
              <a:tabLst/>
            </a:pPr>
            <a:r>
              <a:rPr kumimoji="0" lang="en-US" altLang="zh-CN" sz="11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a:t>
            </a:r>
          </a:p>
          <a:p>
            <a:pPr marL="0" marR="0" lvl="0" indent="0" algn="l" defTabSz="914400" rtl="0" eaLnBrk="1" fontAlgn="base" latinLnBrk="0" hangingPunct="1">
              <a:lnSpc>
                <a:spcPct val="100000"/>
              </a:lnSpc>
              <a:spcBef>
                <a:spcPct val="0"/>
              </a:spcBef>
              <a:buClrTx/>
              <a:buSzTx/>
              <a:buFontTx/>
              <a:buNone/>
              <a:tabLst/>
            </a:pPr>
            <a:r>
              <a:rPr kumimoji="0" lang="en-US" altLang="zh-CN" sz="11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IF the process is initiated by the local PEXA</a:t>
            </a:r>
          </a:p>
          <a:p>
            <a:pPr marL="0" marR="0" lvl="0" indent="0" algn="l" defTabSz="914400" rtl="0" eaLnBrk="1" fontAlgn="base" latinLnBrk="0" hangingPunct="1">
              <a:lnSpc>
                <a:spcPct val="100000"/>
              </a:lnSpc>
              <a:spcBef>
                <a:spcPct val="0"/>
              </a:spcBef>
              <a:buClrTx/>
              <a:buSzTx/>
              <a:buFontTx/>
              <a:buNone/>
              <a:tabLst/>
            </a:pPr>
            <a:r>
              <a:rPr kumimoji="0" lang="en-US" altLang="zh-CN" sz="11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  </a:t>
            </a:r>
          </a:p>
          <a:p>
            <a:pPr marL="0" marR="0" lvl="0" indent="0" algn="l" defTabSz="914400" rtl="0" eaLnBrk="1" fontAlgn="base" latinLnBrk="0" hangingPunct="1">
              <a:lnSpc>
                <a:spcPct val="100000"/>
              </a:lnSpc>
              <a:spcBef>
                <a:spcPct val="0"/>
              </a:spcBef>
              <a:buClrTx/>
              <a:buSzTx/>
              <a:buFontTx/>
              <a:buNone/>
              <a:tabLst/>
            </a:pPr>
            <a:r>
              <a:rPr kumimoji="0" lang="en-US" altLang="zh-CN" sz="11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//find external operations of </a:t>
            </a:r>
            <a:r>
              <a:rPr kumimoji="0" lang="en-US" altLang="zh-CN" sz="1100" b="0" i="0" u="none" strike="noStrike" cap="none" normalizeH="0" baseline="0" dirty="0" err="1" smtClean="0">
                <a:ln>
                  <a:noFill/>
                </a:ln>
                <a:solidFill>
                  <a:schemeClr val="tx1"/>
                </a:solidFill>
                <a:effectLst/>
                <a:latin typeface="Arial Narrow" pitchFamily="34" charset="0"/>
                <a:ea typeface="宋体" pitchFamily="2" charset="-122"/>
                <a:cs typeface="Arial" pitchFamily="34" charset="0"/>
              </a:rPr>
              <a:t>processId</a:t>
            </a:r>
            <a:r>
              <a:rPr kumimoji="0" lang="en-US" altLang="zh-CN" sz="11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from the link objects table</a:t>
            </a:r>
          </a:p>
          <a:p>
            <a:pPr marL="0" marR="0" lvl="0" indent="0" algn="l" defTabSz="914400" rtl="0" eaLnBrk="1" fontAlgn="base" latinLnBrk="0" hangingPunct="1">
              <a:lnSpc>
                <a:spcPct val="100000"/>
              </a:lnSpc>
              <a:spcBef>
                <a:spcPct val="0"/>
              </a:spcBef>
              <a:buClrTx/>
              <a:buSzTx/>
              <a:buFontTx/>
              <a:buNone/>
              <a:tabLst/>
            </a:pPr>
            <a:r>
              <a:rPr kumimoji="0" lang="en-US" altLang="zh-CN" sz="11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a:t>
            </a:r>
            <a:r>
              <a:rPr kumimoji="0" lang="en-US" altLang="zh-CN" sz="1100" b="0" i="0" u="none" strike="noStrike" cap="none" normalizeH="0" baseline="0" dirty="0" err="1" smtClean="0">
                <a:ln>
                  <a:noFill/>
                </a:ln>
                <a:solidFill>
                  <a:schemeClr val="tx1"/>
                </a:solidFill>
                <a:effectLst/>
                <a:latin typeface="Arial Narrow" pitchFamily="34" charset="0"/>
                <a:ea typeface="宋体" pitchFamily="2" charset="-122"/>
                <a:cs typeface="Arial" pitchFamily="34" charset="0"/>
              </a:rPr>
              <a:t>tempList</a:t>
            </a:r>
            <a:r>
              <a:rPr kumimoji="0" lang="en-US" altLang="zh-CN" sz="11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a:t>
            </a:r>
            <a:r>
              <a:rPr kumimoji="0" lang="en-US" altLang="zh-CN" sz="1100" b="0" i="0" u="none" strike="noStrike" cap="none" normalizeH="0" baseline="0" dirty="0" err="1" smtClean="0">
                <a:ln>
                  <a:noFill/>
                </a:ln>
                <a:solidFill>
                  <a:schemeClr val="tx1"/>
                </a:solidFill>
                <a:effectLst/>
                <a:latin typeface="Arial Narrow" pitchFamily="34" charset="0"/>
                <a:ea typeface="宋体" pitchFamily="2" charset="-122"/>
                <a:cs typeface="Arial" pitchFamily="34" charset="0"/>
              </a:rPr>
              <a:t>LinkObject.getExecutedOperationList</a:t>
            </a:r>
            <a:r>
              <a:rPr kumimoji="0" lang="en-US" altLang="zh-CN" sz="11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a:t>
            </a:r>
            <a:r>
              <a:rPr kumimoji="0" lang="en-US" altLang="zh-CN" sz="1100" b="0" i="0" u="none" strike="noStrike" cap="none" normalizeH="0" baseline="0" dirty="0" err="1" smtClean="0">
                <a:ln>
                  <a:noFill/>
                </a:ln>
                <a:solidFill>
                  <a:schemeClr val="tx1"/>
                </a:solidFill>
                <a:effectLst/>
                <a:latin typeface="Arial Narrow" pitchFamily="34" charset="0"/>
                <a:ea typeface="宋体" pitchFamily="2" charset="-122"/>
                <a:cs typeface="Arial" pitchFamily="34" charset="0"/>
              </a:rPr>
              <a:t>processId</a:t>
            </a:r>
            <a:r>
              <a:rPr kumimoji="0" lang="en-US" altLang="zh-CN" sz="11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a:t>
            </a:r>
          </a:p>
          <a:p>
            <a:pPr marL="0" marR="0" lvl="0" indent="0" algn="l" defTabSz="914400" rtl="0" eaLnBrk="1" fontAlgn="base" latinLnBrk="0" hangingPunct="1">
              <a:lnSpc>
                <a:spcPct val="100000"/>
              </a:lnSpc>
              <a:spcBef>
                <a:spcPct val="0"/>
              </a:spcBef>
              <a:buClrTx/>
              <a:buSzTx/>
              <a:buFontTx/>
              <a:buNone/>
              <a:tabLst/>
            </a:pPr>
            <a:r>
              <a:rPr kumimoji="0" lang="en-US" altLang="zh-CN" sz="11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a:t>
            </a:r>
          </a:p>
          <a:p>
            <a:pPr marL="0" marR="0" lvl="0" indent="0" algn="l" defTabSz="914400" rtl="0" eaLnBrk="1" fontAlgn="base" latinLnBrk="0" hangingPunct="1">
              <a:lnSpc>
                <a:spcPct val="100000"/>
              </a:lnSpc>
              <a:spcBef>
                <a:spcPct val="0"/>
              </a:spcBef>
              <a:buClrTx/>
              <a:buSzTx/>
              <a:buFontTx/>
              <a:buNone/>
              <a:tabLst/>
            </a:pPr>
            <a:r>
              <a:rPr kumimoji="0" lang="en-US" altLang="zh-CN" sz="11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//send notifications</a:t>
            </a:r>
          </a:p>
          <a:p>
            <a:pPr marL="0" marR="0" lvl="0" indent="0" algn="l" defTabSz="914400" rtl="0" eaLnBrk="1" fontAlgn="base" latinLnBrk="0" hangingPunct="1">
              <a:lnSpc>
                <a:spcPct val="100000"/>
              </a:lnSpc>
              <a:spcBef>
                <a:spcPct val="0"/>
              </a:spcBef>
              <a:buClrTx/>
              <a:buSzTx/>
              <a:buFontTx/>
              <a:buNone/>
              <a:tabLst/>
            </a:pPr>
            <a:r>
              <a:rPr kumimoji="0" lang="en-US" altLang="zh-CN" sz="11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if(</a:t>
            </a:r>
            <a:r>
              <a:rPr kumimoji="0" lang="en-US" altLang="zh-CN" sz="1100" b="0" i="0" u="none" strike="noStrike" cap="none" normalizeH="0" baseline="0" dirty="0" err="1" smtClean="0">
                <a:ln>
                  <a:noFill/>
                </a:ln>
                <a:solidFill>
                  <a:schemeClr val="tx1"/>
                </a:solidFill>
                <a:effectLst/>
                <a:latin typeface="Arial Narrow" pitchFamily="34" charset="0"/>
                <a:ea typeface="宋体" pitchFamily="2" charset="-122"/>
                <a:cs typeface="Arial" pitchFamily="34" charset="0"/>
              </a:rPr>
              <a:t>tempList</a:t>
            </a:r>
            <a:r>
              <a:rPr kumimoji="0" lang="en-US" altLang="zh-CN" sz="11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!=null)</a:t>
            </a:r>
          </a:p>
          <a:p>
            <a:pPr marL="0" marR="0" lvl="0" indent="0" algn="l" defTabSz="914400" rtl="0" eaLnBrk="1" fontAlgn="base" latinLnBrk="0" hangingPunct="1">
              <a:lnSpc>
                <a:spcPct val="100000"/>
              </a:lnSpc>
              <a:spcBef>
                <a:spcPct val="0"/>
              </a:spcBef>
              <a:buClrTx/>
              <a:buSzTx/>
              <a:buFontTx/>
              <a:buNone/>
              <a:tabLst/>
            </a:pPr>
            <a:r>
              <a:rPr kumimoji="0" lang="en-US" altLang="zh-CN" sz="11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a:t>
            </a:r>
            <a:r>
              <a:rPr kumimoji="0" lang="en-US" altLang="zh-CN" sz="1100" b="0" i="0" u="none" strike="noStrike" cap="none" normalizeH="0" baseline="0" dirty="0" err="1" smtClean="0">
                <a:ln>
                  <a:noFill/>
                </a:ln>
                <a:solidFill>
                  <a:schemeClr val="tx1"/>
                </a:solidFill>
                <a:effectLst/>
                <a:latin typeface="Arial Narrow" pitchFamily="34" charset="0"/>
                <a:ea typeface="宋体" pitchFamily="2" charset="-122"/>
                <a:cs typeface="Arial" pitchFamily="34" charset="0"/>
              </a:rPr>
              <a:t>sendNotification</a:t>
            </a:r>
            <a:r>
              <a:rPr kumimoji="0" lang="en-US" altLang="zh-CN" sz="11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a:t>
            </a:r>
            <a:r>
              <a:rPr kumimoji="0" lang="en-US" altLang="zh-CN" sz="1100" b="0" i="0" u="none" strike="noStrike" cap="none" normalizeH="0" baseline="0" dirty="0" err="1" smtClean="0">
                <a:ln>
                  <a:noFill/>
                </a:ln>
                <a:solidFill>
                  <a:schemeClr val="tx1"/>
                </a:solidFill>
                <a:effectLst/>
                <a:latin typeface="Arial Narrow" pitchFamily="34" charset="0"/>
                <a:ea typeface="宋体" pitchFamily="2" charset="-122"/>
                <a:cs typeface="Arial" pitchFamily="34" charset="0"/>
              </a:rPr>
              <a:t>tempList</a:t>
            </a:r>
            <a:r>
              <a:rPr kumimoji="0" lang="en-US" altLang="zh-CN" sz="11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a:t>
            </a:r>
          </a:p>
          <a:p>
            <a:pPr marL="0" marR="0" lvl="0" indent="0" algn="l" defTabSz="914400" rtl="0" eaLnBrk="1" fontAlgn="base" latinLnBrk="0" hangingPunct="1">
              <a:lnSpc>
                <a:spcPct val="100000"/>
              </a:lnSpc>
              <a:spcBef>
                <a:spcPct val="0"/>
              </a:spcBef>
              <a:buClrTx/>
              <a:buSzTx/>
              <a:buFontTx/>
              <a:buNone/>
              <a:tabLst/>
            </a:pPr>
            <a:r>
              <a:rPr kumimoji="0" lang="en-US" altLang="zh-CN" sz="11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a:t>
            </a:r>
          </a:p>
          <a:p>
            <a:pPr marL="0" marR="0" lvl="0" indent="0" algn="l" defTabSz="914400" rtl="0" eaLnBrk="1" fontAlgn="base" latinLnBrk="0" hangingPunct="1">
              <a:lnSpc>
                <a:spcPct val="100000"/>
              </a:lnSpc>
              <a:spcBef>
                <a:spcPct val="0"/>
              </a:spcBef>
              <a:buClrTx/>
              <a:buSzTx/>
              <a:buFontTx/>
              <a:buNone/>
              <a:tabLst/>
            </a:pPr>
            <a:r>
              <a:rPr kumimoji="0" lang="en-US" altLang="zh-CN" sz="11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ELSE //the process is initiated by a peer PEXA</a:t>
            </a:r>
          </a:p>
          <a:p>
            <a:pPr marL="0" marR="0" lvl="0" indent="0" algn="l" defTabSz="914400" rtl="0" eaLnBrk="1" fontAlgn="base" latinLnBrk="0" hangingPunct="1">
              <a:lnSpc>
                <a:spcPct val="100000"/>
              </a:lnSpc>
              <a:spcBef>
                <a:spcPct val="0"/>
              </a:spcBef>
              <a:buClrTx/>
              <a:buSzTx/>
              <a:buFontTx/>
              <a:buNone/>
              <a:tabLst/>
            </a:pPr>
            <a:r>
              <a:rPr kumimoji="0" lang="en-US" altLang="zh-CN" sz="11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       </a:t>
            </a:r>
          </a:p>
          <a:p>
            <a:pPr marL="0" marR="0" lvl="0" indent="0" algn="l" defTabSz="914400" rtl="0" eaLnBrk="1" fontAlgn="base" latinLnBrk="0" hangingPunct="1">
              <a:lnSpc>
                <a:spcPct val="100000"/>
              </a:lnSpc>
              <a:spcBef>
                <a:spcPct val="0"/>
              </a:spcBef>
              <a:buClrTx/>
              <a:buSzTx/>
              <a:buFontTx/>
              <a:buNone/>
              <a:tabLst/>
            </a:pPr>
            <a:r>
              <a:rPr kumimoji="0" lang="en-US" altLang="zh-CN" sz="11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//send notifications when the process is not a root node in the graph </a:t>
            </a:r>
          </a:p>
          <a:p>
            <a:pPr marL="0" marR="0" lvl="0" indent="0" algn="l" defTabSz="914400" rtl="0" eaLnBrk="1" fontAlgn="base" latinLnBrk="0" hangingPunct="1">
              <a:lnSpc>
                <a:spcPct val="100000"/>
              </a:lnSpc>
              <a:spcBef>
                <a:spcPct val="0"/>
              </a:spcBef>
              <a:buClrTx/>
              <a:buSzTx/>
              <a:buFontTx/>
              <a:buNone/>
              <a:tabLst/>
            </a:pPr>
            <a:r>
              <a:rPr kumimoji="0" lang="en-US" altLang="zh-CN" sz="11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if( ! </a:t>
            </a:r>
            <a:r>
              <a:rPr kumimoji="0" lang="en-US" altLang="zh-CN" sz="1100" b="0" i="0" u="none" strike="noStrike" cap="none" normalizeH="0" baseline="0" dirty="0" err="1" smtClean="0">
                <a:ln>
                  <a:noFill/>
                </a:ln>
                <a:solidFill>
                  <a:schemeClr val="tx1"/>
                </a:solidFill>
                <a:effectLst/>
                <a:latin typeface="Arial Narrow" pitchFamily="34" charset="0"/>
                <a:ea typeface="宋体" pitchFamily="2" charset="-122"/>
                <a:cs typeface="Arial" pitchFamily="34" charset="0"/>
              </a:rPr>
              <a:t>g.isRoot</a:t>
            </a:r>
            <a:r>
              <a:rPr kumimoji="0" lang="en-US" altLang="zh-CN" sz="11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a:t>
            </a:r>
            <a:r>
              <a:rPr kumimoji="0" lang="en-US" altLang="zh-CN" sz="1100" b="0" i="0" u="none" strike="noStrike" cap="none" normalizeH="0" baseline="0" dirty="0" err="1" smtClean="0">
                <a:ln>
                  <a:noFill/>
                </a:ln>
                <a:solidFill>
                  <a:schemeClr val="tx1"/>
                </a:solidFill>
                <a:effectLst/>
                <a:latin typeface="Arial Narrow" pitchFamily="34" charset="0"/>
                <a:ea typeface="宋体" pitchFamily="2" charset="-122"/>
                <a:cs typeface="Arial" pitchFamily="34" charset="0"/>
              </a:rPr>
              <a:t>processId</a:t>
            </a:r>
            <a:r>
              <a:rPr kumimoji="0" lang="en-US" altLang="zh-CN" sz="11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 </a:t>
            </a:r>
          </a:p>
          <a:p>
            <a:pPr marL="0" marR="0" lvl="0" indent="0" algn="l" defTabSz="914400" rtl="0" eaLnBrk="1" fontAlgn="base" latinLnBrk="0" hangingPunct="1">
              <a:lnSpc>
                <a:spcPct val="100000"/>
              </a:lnSpc>
              <a:spcBef>
                <a:spcPct val="0"/>
              </a:spcBef>
              <a:buClrTx/>
              <a:buSzTx/>
              <a:buFontTx/>
              <a:buNone/>
              <a:tabLst/>
            </a:pPr>
            <a:r>
              <a:rPr kumimoji="0" lang="en-US" altLang="zh-CN" sz="11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a:t>
            </a:r>
            <a:r>
              <a:rPr kumimoji="0" lang="en-US" altLang="zh-CN" sz="1100" b="0" i="0" u="none" strike="noStrike" cap="none" normalizeH="0" baseline="0" dirty="0" err="1" smtClean="0">
                <a:ln>
                  <a:noFill/>
                </a:ln>
                <a:solidFill>
                  <a:schemeClr val="tx1"/>
                </a:solidFill>
                <a:effectLst/>
                <a:latin typeface="Arial Narrow" pitchFamily="34" charset="0"/>
                <a:ea typeface="宋体" pitchFamily="2" charset="-122"/>
                <a:cs typeface="Arial" pitchFamily="34" charset="0"/>
              </a:rPr>
              <a:t>sendNotification</a:t>
            </a:r>
            <a:r>
              <a:rPr kumimoji="0" lang="en-US" altLang="zh-CN" sz="11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a:t>
            </a:r>
            <a:r>
              <a:rPr kumimoji="0" lang="en-US" altLang="zh-CN" sz="1100" b="0" i="0" u="none" strike="noStrike" cap="none" normalizeH="0" baseline="0" dirty="0" err="1" smtClean="0">
                <a:ln>
                  <a:noFill/>
                </a:ln>
                <a:solidFill>
                  <a:schemeClr val="tx1"/>
                </a:solidFill>
                <a:effectLst/>
                <a:latin typeface="Arial Narrow" pitchFamily="34" charset="0"/>
                <a:ea typeface="宋体" pitchFamily="2" charset="-122"/>
                <a:cs typeface="Arial" pitchFamily="34" charset="0"/>
              </a:rPr>
              <a:t>processId</a:t>
            </a:r>
            <a:r>
              <a:rPr kumimoji="0" lang="en-US" altLang="zh-CN" sz="11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a:t>
            </a:r>
          </a:p>
          <a:p>
            <a:pPr marL="0" marR="0" lvl="0" indent="0" algn="l" defTabSz="914400" rtl="0" eaLnBrk="1" fontAlgn="base" latinLnBrk="0" hangingPunct="1">
              <a:lnSpc>
                <a:spcPct val="100000"/>
              </a:lnSpc>
              <a:spcBef>
                <a:spcPct val="0"/>
              </a:spcBef>
              <a:buClrTx/>
              <a:buSzTx/>
              <a:buFontTx/>
              <a:buNone/>
              <a:tabLst/>
            </a:pPr>
            <a:r>
              <a:rPr kumimoji="0" lang="en-US" altLang="zh-CN" sz="11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a:t>
            </a:r>
          </a:p>
          <a:p>
            <a:pPr marL="0" marR="0" lvl="0" indent="0" algn="l" defTabSz="914400" rtl="0" eaLnBrk="1" fontAlgn="base" latinLnBrk="0" hangingPunct="1">
              <a:lnSpc>
                <a:spcPct val="100000"/>
              </a:lnSpc>
              <a:spcBef>
                <a:spcPct val="0"/>
              </a:spcBef>
              <a:buClrTx/>
              <a:buSzTx/>
              <a:buFontTx/>
              <a:buNone/>
              <a:tabLst/>
            </a:pPr>
            <a:r>
              <a:rPr kumimoji="0" lang="en-US" altLang="zh-CN" sz="11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}END FOR</a:t>
            </a:r>
          </a:p>
          <a:p>
            <a:pPr marL="0" marR="0" lvl="0" indent="0" algn="l" defTabSz="914400" rtl="0" eaLnBrk="1" fontAlgn="base" latinLnBrk="0" hangingPunct="1">
              <a:lnSpc>
                <a:spcPct val="100000"/>
              </a:lnSpc>
              <a:spcBef>
                <a:spcPct val="0"/>
              </a:spcBef>
              <a:buClrTx/>
              <a:buSzTx/>
              <a:buFontTx/>
              <a:buNone/>
              <a:tabLst/>
            </a:pPr>
            <a:r>
              <a:rPr kumimoji="0" lang="en-US" altLang="zh-CN" sz="11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a:t>
            </a:r>
          </a:p>
          <a:p>
            <a:pPr marL="0" marR="0" lvl="0" indent="0" algn="l" defTabSz="914400" rtl="0" eaLnBrk="1" fontAlgn="base" latinLnBrk="0" hangingPunct="1">
              <a:lnSpc>
                <a:spcPct val="100000"/>
              </a:lnSpc>
              <a:spcBef>
                <a:spcPct val="0"/>
              </a:spcBef>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Title 1"/>
          <p:cNvSpPr>
            <a:spLocks noGrp="1"/>
          </p:cNvSpPr>
          <p:nvPr>
            <p:ph type="title"/>
          </p:nvPr>
        </p:nvSpPr>
        <p:spPr>
          <a:xfrm>
            <a:off x="457200" y="152400"/>
            <a:ext cx="8229600" cy="990600"/>
          </a:xfrm>
        </p:spPr>
        <p:txBody>
          <a:bodyPr>
            <a:normAutofit/>
          </a:bodyPr>
          <a:lstStyle/>
          <a:p>
            <a:r>
              <a:rPr lang="en-US" sz="3200" dirty="0" smtClean="0"/>
              <a:t>The Recovery Algorithm</a:t>
            </a:r>
            <a:endParaRPr lang="en-US" sz="3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dirty="0" smtClean="0"/>
              <a:t>The Eager Algorithm</a:t>
            </a:r>
            <a:endParaRPr lang="en-US" dirty="0"/>
          </a:p>
        </p:txBody>
      </p:sp>
      <p:sp>
        <p:nvSpPr>
          <p:cNvPr id="5" name="Slide Number Placeholder 4"/>
          <p:cNvSpPr>
            <a:spLocks noGrp="1"/>
          </p:cNvSpPr>
          <p:nvPr>
            <p:ph type="sldNum" sz="quarter" idx="12"/>
          </p:nvPr>
        </p:nvSpPr>
        <p:spPr/>
        <p:txBody>
          <a:bodyPr>
            <a:normAutofit/>
          </a:bodyPr>
          <a:lstStyle/>
          <a:p>
            <a:fld id="{8BA3411E-B406-42AF-B7E9-DD8F74AEB136}" type="slidenum">
              <a:rPr lang="en-US" smtClean="0"/>
              <a:pPr/>
              <a:t>29</a:t>
            </a:fld>
            <a:endParaRPr lang="en-US" dirty="0"/>
          </a:p>
        </p:txBody>
      </p:sp>
      <p:sp>
        <p:nvSpPr>
          <p:cNvPr id="210945" name="Text Box 1"/>
          <p:cNvSpPr txBox="1">
            <a:spLocks noChangeArrowheads="1"/>
          </p:cNvSpPr>
          <p:nvPr/>
        </p:nvSpPr>
        <p:spPr bwMode="auto">
          <a:xfrm>
            <a:off x="2057400" y="1447800"/>
            <a:ext cx="4724400" cy="358140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buClrTx/>
              <a:buSzTx/>
              <a:buFontTx/>
              <a:buNone/>
              <a:tabLst/>
            </a:pP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public void </a:t>
            </a:r>
            <a:r>
              <a:rPr kumimoji="0" lang="en-US" altLang="zh-CN" sz="1000" b="0" i="0" u="none" strike="noStrike" cap="none" normalizeH="0" baseline="0" dirty="0" err="1" smtClean="0">
                <a:ln>
                  <a:noFill/>
                </a:ln>
                <a:solidFill>
                  <a:schemeClr val="tx1"/>
                </a:solidFill>
                <a:effectLst/>
                <a:latin typeface="Arial Narrow" pitchFamily="34" charset="0"/>
                <a:ea typeface="宋体" pitchFamily="2" charset="-122"/>
                <a:cs typeface="Arial" pitchFamily="34" charset="0"/>
              </a:rPr>
              <a:t>findProcessDependencies</a:t>
            </a: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(String </a:t>
            </a:r>
            <a:r>
              <a:rPr kumimoji="0" lang="en-US" altLang="zh-CN" sz="1000" b="0" i="0" u="none" strike="noStrike" cap="none" normalizeH="0" baseline="0" dirty="0" err="1" smtClean="0">
                <a:ln>
                  <a:noFill/>
                </a:ln>
                <a:solidFill>
                  <a:schemeClr val="tx1"/>
                </a:solidFill>
                <a:effectLst/>
                <a:latin typeface="Arial Narrow" pitchFamily="34" charset="0"/>
                <a:ea typeface="宋体" pitchFamily="2" charset="-122"/>
                <a:cs typeface="Arial" pitchFamily="34" charset="0"/>
              </a:rPr>
              <a:t>processId</a:t>
            </a: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String </a:t>
            </a:r>
            <a:r>
              <a:rPr kumimoji="0" lang="en-US" altLang="zh-CN" sz="1000" b="0" i="0" u="none" strike="noStrike" cap="none" normalizeH="0" baseline="0" dirty="0" err="1" smtClean="0">
                <a:ln>
                  <a:noFill/>
                </a:ln>
                <a:solidFill>
                  <a:schemeClr val="tx1"/>
                </a:solidFill>
                <a:effectLst/>
                <a:latin typeface="Arial Narrow" pitchFamily="34" charset="0"/>
                <a:ea typeface="宋体" pitchFamily="2" charset="-122"/>
                <a:cs typeface="Arial" pitchFamily="34" charset="0"/>
              </a:rPr>
              <a:t>operationId</a:t>
            </a: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a:t>
            </a:r>
          </a:p>
          <a:p>
            <a:pPr marL="0" marR="0" lvl="0" indent="0" algn="l" defTabSz="914400" rtl="0" eaLnBrk="1" fontAlgn="base" latinLnBrk="0" hangingPunct="1">
              <a:lnSpc>
                <a:spcPct val="100000"/>
              </a:lnSpc>
              <a:spcBef>
                <a:spcPct val="0"/>
              </a:spcBef>
              <a:buClrTx/>
              <a:buSzTx/>
              <a:buFontTx/>
              <a:buNone/>
              <a:tabLst/>
            </a:pP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a:t>
            </a:r>
          </a:p>
          <a:p>
            <a:pPr marL="0" marR="0" lvl="0" indent="0" algn="l" defTabSz="914400" rtl="0" eaLnBrk="1" fontAlgn="base" latinLnBrk="0" hangingPunct="1">
              <a:lnSpc>
                <a:spcPct val="100000"/>
              </a:lnSpc>
              <a:spcBef>
                <a:spcPct val="0"/>
              </a:spcBef>
              <a:buClrTx/>
              <a:buSzTx/>
              <a:buFontTx/>
              <a:buNone/>
              <a:tabLst/>
            </a:pP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//a list to store all the operations that this operation is write or read dependent on</a:t>
            </a:r>
          </a:p>
          <a:p>
            <a:pPr marL="0" marR="0" lvl="0" indent="0" algn="l" defTabSz="914400" rtl="0" eaLnBrk="1" fontAlgn="base" latinLnBrk="0" hangingPunct="1">
              <a:lnSpc>
                <a:spcPct val="100000"/>
              </a:lnSpc>
              <a:spcBef>
                <a:spcPct val="0"/>
              </a:spcBef>
              <a:buClrTx/>
              <a:buSzTx/>
              <a:buFontTx/>
              <a:buNone/>
              <a:tabLst/>
            </a:pP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a:t>
            </a:r>
            <a:r>
              <a:rPr kumimoji="0" lang="en-US" altLang="zh-CN" sz="1000" b="0" i="0" u="none" strike="noStrike" cap="none" normalizeH="0" baseline="0" dirty="0" err="1" smtClean="0">
                <a:ln>
                  <a:noFill/>
                </a:ln>
                <a:solidFill>
                  <a:schemeClr val="tx1"/>
                </a:solidFill>
                <a:effectLst/>
                <a:latin typeface="Arial Narrow" pitchFamily="34" charset="0"/>
                <a:ea typeface="宋体" pitchFamily="2" charset="-122"/>
                <a:cs typeface="Arial" pitchFamily="34" charset="0"/>
              </a:rPr>
              <a:t>boolean</a:t>
            </a: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a:t>
            </a:r>
            <a:r>
              <a:rPr kumimoji="0" lang="en-US" altLang="zh-CN" sz="1000" b="0" i="0" u="none" strike="noStrike" cap="none" normalizeH="0" baseline="0" dirty="0" err="1" smtClean="0">
                <a:ln>
                  <a:noFill/>
                </a:ln>
                <a:solidFill>
                  <a:schemeClr val="tx1"/>
                </a:solidFill>
                <a:effectLst/>
                <a:latin typeface="Arial Narrow" pitchFamily="34" charset="0"/>
                <a:ea typeface="宋体" pitchFamily="2" charset="-122"/>
                <a:cs typeface="Arial" pitchFamily="34" charset="0"/>
              </a:rPr>
              <a:t>nodeInGraph</a:t>
            </a: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a:t>
            </a:r>
            <a:r>
              <a:rPr kumimoji="0" lang="en-US" altLang="zh-CN" sz="1000" b="0" i="0" u="none" strike="noStrike" cap="none" normalizeH="0" baseline="0" dirty="0" err="1" smtClean="0">
                <a:ln>
                  <a:noFill/>
                </a:ln>
                <a:solidFill>
                  <a:schemeClr val="tx1"/>
                </a:solidFill>
                <a:effectLst/>
                <a:latin typeface="Arial Narrow" pitchFamily="34" charset="0"/>
                <a:ea typeface="宋体" pitchFamily="2" charset="-122"/>
                <a:cs typeface="Arial" pitchFamily="34" charset="0"/>
              </a:rPr>
              <a:t>checkExisting</a:t>
            </a: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a:t>
            </a:r>
            <a:r>
              <a:rPr kumimoji="0" lang="en-US" altLang="zh-CN" sz="1000" b="0" i="0" u="none" strike="noStrike" cap="none" normalizeH="0" baseline="0" dirty="0" err="1" smtClean="0">
                <a:ln>
                  <a:noFill/>
                </a:ln>
                <a:solidFill>
                  <a:schemeClr val="tx1"/>
                </a:solidFill>
                <a:effectLst/>
                <a:latin typeface="Arial Narrow" pitchFamily="34" charset="0"/>
                <a:ea typeface="宋体" pitchFamily="2" charset="-122"/>
                <a:cs typeface="Arial" pitchFamily="34" charset="0"/>
              </a:rPr>
              <a:t>processId</a:t>
            </a: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a:t>
            </a:r>
          </a:p>
          <a:p>
            <a:pPr marL="0" marR="0" lvl="0" indent="0" algn="l" defTabSz="914400" rtl="0" eaLnBrk="1" fontAlgn="base" latinLnBrk="0" hangingPunct="1">
              <a:lnSpc>
                <a:spcPct val="100000"/>
              </a:lnSpc>
              <a:spcBef>
                <a:spcPct val="0"/>
              </a:spcBef>
              <a:buClrTx/>
              <a:buSzTx/>
              <a:buFontTx/>
              <a:buNone/>
              <a:tabLst/>
            </a:pP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Vector </a:t>
            </a:r>
            <a:r>
              <a:rPr kumimoji="0" lang="en-US" altLang="zh-CN" sz="1000" b="0" i="0" u="none" strike="noStrike" cap="none" normalizeH="0" baseline="0" dirty="0" err="1" smtClean="0">
                <a:ln>
                  <a:noFill/>
                </a:ln>
                <a:solidFill>
                  <a:schemeClr val="tx1"/>
                </a:solidFill>
                <a:effectLst/>
                <a:latin typeface="Arial Narrow" pitchFamily="34" charset="0"/>
                <a:ea typeface="宋体" pitchFamily="2" charset="-122"/>
                <a:cs typeface="Arial" pitchFamily="34" charset="0"/>
              </a:rPr>
              <a:t>processWDon</a:t>
            </a: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=new Vector();</a:t>
            </a:r>
          </a:p>
          <a:p>
            <a:pPr marL="0" marR="0" lvl="0" indent="0" algn="l" defTabSz="914400" rtl="0" eaLnBrk="1" fontAlgn="base" latinLnBrk="0" hangingPunct="1">
              <a:lnSpc>
                <a:spcPct val="100000"/>
              </a:lnSpc>
              <a:spcBef>
                <a:spcPct val="0"/>
              </a:spcBef>
              <a:buClrTx/>
              <a:buSzTx/>
              <a:buFontTx/>
              <a:buNone/>
              <a:tabLst/>
            </a:pP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Vector </a:t>
            </a:r>
            <a:r>
              <a:rPr kumimoji="0" lang="en-US" altLang="zh-CN" sz="1000" b="0" i="0" u="none" strike="noStrike" cap="none" normalizeH="0" baseline="0" dirty="0" err="1" smtClean="0">
                <a:ln>
                  <a:noFill/>
                </a:ln>
                <a:solidFill>
                  <a:schemeClr val="tx1"/>
                </a:solidFill>
                <a:effectLst/>
                <a:latin typeface="Arial Narrow" pitchFamily="34" charset="0"/>
                <a:ea typeface="宋体" pitchFamily="2" charset="-122"/>
                <a:cs typeface="Arial" pitchFamily="34" charset="0"/>
              </a:rPr>
              <a:t>processRDon</a:t>
            </a: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=new Vector();</a:t>
            </a:r>
          </a:p>
          <a:p>
            <a:pPr marL="0" marR="0" lvl="0" indent="0" algn="l" defTabSz="914400" rtl="0" eaLnBrk="1" fontAlgn="base" latinLnBrk="0" hangingPunct="1">
              <a:lnSpc>
                <a:spcPct val="100000"/>
              </a:lnSpc>
              <a:spcBef>
                <a:spcPct val="0"/>
              </a:spcBef>
              <a:buClrTx/>
              <a:buSzTx/>
              <a:buFontTx/>
              <a:buNone/>
              <a:tabLst/>
            </a:pP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Vector merge=new Vector();</a:t>
            </a:r>
          </a:p>
          <a:p>
            <a:pPr marL="0" marR="0" lvl="0" indent="0" algn="l" defTabSz="914400" rtl="0" eaLnBrk="1" fontAlgn="base" latinLnBrk="0" hangingPunct="1">
              <a:lnSpc>
                <a:spcPct val="100000"/>
              </a:lnSpc>
              <a:spcBef>
                <a:spcPct val="0"/>
              </a:spcBef>
              <a:buClrTx/>
              <a:buSzTx/>
              <a:buFontTx/>
              <a:buNone/>
              <a:tabLst/>
            </a:pP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//if it's not existing, add node</a:t>
            </a:r>
          </a:p>
          <a:p>
            <a:pPr marL="0" marR="0" lvl="0" indent="0" algn="l" defTabSz="914400" rtl="0" eaLnBrk="1" fontAlgn="base" latinLnBrk="0" hangingPunct="1">
              <a:lnSpc>
                <a:spcPct val="100000"/>
              </a:lnSpc>
              <a:spcBef>
                <a:spcPct val="0"/>
              </a:spcBef>
              <a:buClrTx/>
              <a:buSzTx/>
              <a:buFontTx/>
              <a:buNone/>
              <a:tabLst/>
            </a:pP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if(!</a:t>
            </a:r>
            <a:r>
              <a:rPr kumimoji="0" lang="en-US" altLang="zh-CN" sz="1000" b="0" i="0" u="none" strike="noStrike" cap="none" normalizeH="0" baseline="0" dirty="0" err="1" smtClean="0">
                <a:ln>
                  <a:noFill/>
                </a:ln>
                <a:solidFill>
                  <a:schemeClr val="tx1"/>
                </a:solidFill>
                <a:effectLst/>
                <a:latin typeface="Arial Narrow" pitchFamily="34" charset="0"/>
                <a:ea typeface="宋体" pitchFamily="2" charset="-122"/>
                <a:cs typeface="Arial" pitchFamily="34" charset="0"/>
              </a:rPr>
              <a:t>nodeInGraph</a:t>
            </a: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a:t>
            </a:r>
          </a:p>
          <a:p>
            <a:pPr marL="0" marR="0" lvl="0" indent="0" algn="l" defTabSz="914400" rtl="0" eaLnBrk="1" fontAlgn="base" latinLnBrk="0" hangingPunct="1">
              <a:lnSpc>
                <a:spcPct val="100000"/>
              </a:lnSpc>
              <a:spcBef>
                <a:spcPct val="0"/>
              </a:spcBef>
              <a:buClrTx/>
              <a:buSzTx/>
              <a:buFontTx/>
              <a:buNone/>
              <a:tabLst/>
            </a:pP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a:t>
            </a:r>
            <a:r>
              <a:rPr kumimoji="0" lang="en-US" altLang="zh-CN" sz="1000" b="0" i="0" u="none" strike="noStrike" cap="none" normalizeH="0" baseline="0" dirty="0" err="1" smtClean="0">
                <a:ln>
                  <a:noFill/>
                </a:ln>
                <a:solidFill>
                  <a:schemeClr val="tx1"/>
                </a:solidFill>
                <a:effectLst/>
                <a:latin typeface="Arial Narrow" pitchFamily="34" charset="0"/>
                <a:ea typeface="宋体" pitchFamily="2" charset="-122"/>
                <a:cs typeface="Arial" pitchFamily="34" charset="0"/>
              </a:rPr>
              <a:t>g.addVertex</a:t>
            </a: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a:t>
            </a:r>
            <a:r>
              <a:rPr kumimoji="0" lang="en-US" altLang="zh-CN" sz="1000" b="0" i="0" u="none" strike="noStrike" cap="none" normalizeH="0" baseline="0" dirty="0" err="1" smtClean="0">
                <a:ln>
                  <a:noFill/>
                </a:ln>
                <a:solidFill>
                  <a:schemeClr val="tx1"/>
                </a:solidFill>
                <a:effectLst/>
                <a:latin typeface="Arial Narrow" pitchFamily="34" charset="0"/>
                <a:ea typeface="宋体" pitchFamily="2" charset="-122"/>
                <a:cs typeface="Arial" pitchFamily="34" charset="0"/>
              </a:rPr>
              <a:t>processId</a:t>
            </a: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a:t>
            </a:r>
          </a:p>
          <a:p>
            <a:pPr marL="0" marR="0" lvl="0" indent="0" algn="l" defTabSz="914400" rtl="0" eaLnBrk="1" fontAlgn="base" latinLnBrk="0" hangingPunct="1">
              <a:lnSpc>
                <a:spcPct val="100000"/>
              </a:lnSpc>
              <a:spcBef>
                <a:spcPct val="0"/>
              </a:spcBef>
              <a:buClrTx/>
              <a:buSzTx/>
              <a:buFontTx/>
              <a:buNone/>
              <a:tabLst/>
            </a:pP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a:t>
            </a:r>
          </a:p>
          <a:p>
            <a:pPr marL="0" marR="0" lvl="0" indent="0" algn="l" defTabSz="914400" rtl="0" eaLnBrk="1" fontAlgn="base" latinLnBrk="0" hangingPunct="1">
              <a:lnSpc>
                <a:spcPct val="100000"/>
              </a:lnSpc>
              <a:spcBef>
                <a:spcPct val="0"/>
              </a:spcBef>
              <a:buClrTx/>
              <a:buSzTx/>
              <a:buFontTx/>
              <a:buNone/>
              <a:tabLst/>
            </a:pP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a:t>
            </a:r>
            <a:r>
              <a:rPr kumimoji="0" lang="en-US" altLang="zh-CN" sz="1000" b="0" i="0" u="none" strike="noStrike" cap="none" normalizeH="0" baseline="0" dirty="0" err="1" smtClean="0">
                <a:ln>
                  <a:noFill/>
                </a:ln>
                <a:solidFill>
                  <a:schemeClr val="tx1"/>
                </a:solidFill>
                <a:effectLst/>
                <a:latin typeface="Arial Narrow" pitchFamily="34" charset="0"/>
                <a:ea typeface="宋体" pitchFamily="2" charset="-122"/>
                <a:cs typeface="Arial" pitchFamily="34" charset="0"/>
              </a:rPr>
              <a:t>processWDon</a:t>
            </a: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a:t>
            </a:r>
            <a:r>
              <a:rPr kumimoji="0" lang="en-US" altLang="zh-CN" sz="1000" b="0" i="0" u="none" strike="noStrike" cap="none" normalizeH="0" baseline="0" dirty="0" err="1" smtClean="0">
                <a:ln>
                  <a:noFill/>
                </a:ln>
                <a:solidFill>
                  <a:schemeClr val="tx1"/>
                </a:solidFill>
                <a:effectLst/>
                <a:latin typeface="Arial Narrow" pitchFamily="34" charset="0"/>
                <a:ea typeface="宋体" pitchFamily="2" charset="-122"/>
                <a:cs typeface="Arial" pitchFamily="34" charset="0"/>
              </a:rPr>
              <a:t>CheckLastModificationOnSameDataItem</a:t>
            </a: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a:t>
            </a:r>
            <a:r>
              <a:rPr kumimoji="0" lang="en-US" altLang="zh-CN" sz="1000" b="0" i="0" u="none" strike="noStrike" cap="none" normalizeH="0" baseline="0" dirty="0" err="1" smtClean="0">
                <a:ln>
                  <a:noFill/>
                </a:ln>
                <a:solidFill>
                  <a:schemeClr val="tx1"/>
                </a:solidFill>
                <a:effectLst/>
                <a:latin typeface="Arial Narrow" pitchFamily="34" charset="0"/>
                <a:ea typeface="宋体" pitchFamily="2" charset="-122"/>
                <a:cs typeface="Arial" pitchFamily="34" charset="0"/>
              </a:rPr>
              <a:t>processId</a:t>
            </a: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a:t>
            </a:r>
            <a:r>
              <a:rPr kumimoji="0" lang="en-US" altLang="zh-CN" sz="1000" b="0" i="0" u="none" strike="noStrike" cap="none" normalizeH="0" baseline="0" dirty="0" err="1" smtClean="0">
                <a:ln>
                  <a:noFill/>
                </a:ln>
                <a:solidFill>
                  <a:schemeClr val="tx1"/>
                </a:solidFill>
                <a:effectLst/>
                <a:latin typeface="Arial Narrow" pitchFamily="34" charset="0"/>
                <a:ea typeface="宋体" pitchFamily="2" charset="-122"/>
                <a:cs typeface="Arial" pitchFamily="34" charset="0"/>
              </a:rPr>
              <a:t>operationId</a:t>
            </a: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a:t>
            </a:r>
          </a:p>
          <a:p>
            <a:pPr marL="0" marR="0" lvl="0" indent="0" algn="l" defTabSz="914400" rtl="0" eaLnBrk="1" fontAlgn="base" latinLnBrk="0" hangingPunct="1">
              <a:lnSpc>
                <a:spcPct val="100000"/>
              </a:lnSpc>
              <a:spcBef>
                <a:spcPct val="0"/>
              </a:spcBef>
              <a:buClrTx/>
              <a:buSzTx/>
              <a:buFontTx/>
              <a:buNone/>
              <a:tabLst/>
            </a:pP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a:t>
            </a:r>
            <a:r>
              <a:rPr kumimoji="0" lang="en-US" altLang="zh-CN" sz="1000" b="0" i="0" u="none" strike="noStrike" cap="none" normalizeH="0" baseline="0" dirty="0" err="1" smtClean="0">
                <a:ln>
                  <a:noFill/>
                </a:ln>
                <a:solidFill>
                  <a:schemeClr val="tx1"/>
                </a:solidFill>
                <a:effectLst/>
                <a:latin typeface="Arial Narrow" pitchFamily="34" charset="0"/>
                <a:ea typeface="宋体" pitchFamily="2" charset="-122"/>
                <a:cs typeface="Arial" pitchFamily="34" charset="0"/>
              </a:rPr>
              <a:t>processRDon</a:t>
            </a: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a:t>
            </a:r>
          </a:p>
          <a:p>
            <a:pPr marL="0" marR="0" lvl="0" indent="0" algn="l" defTabSz="914400" rtl="0" eaLnBrk="1" fontAlgn="base" latinLnBrk="0" hangingPunct="1">
              <a:lnSpc>
                <a:spcPct val="100000"/>
              </a:lnSpc>
              <a:spcBef>
                <a:spcPct val="0"/>
              </a:spcBef>
              <a:buClrTx/>
              <a:buSzTx/>
              <a:buFontTx/>
              <a:buNone/>
              <a:tabLst/>
            </a:pP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a:t>
            </a:r>
            <a:r>
              <a:rPr kumimoji="0" lang="en-US" altLang="zh-CN" sz="1000" b="0" i="0" u="none" strike="noStrike" cap="none" normalizeH="0" baseline="0" dirty="0" err="1" smtClean="0">
                <a:ln>
                  <a:noFill/>
                </a:ln>
                <a:solidFill>
                  <a:schemeClr val="tx1"/>
                </a:solidFill>
                <a:effectLst/>
                <a:latin typeface="Arial Narrow" pitchFamily="34" charset="0"/>
                <a:ea typeface="宋体" pitchFamily="2" charset="-122"/>
                <a:cs typeface="Arial" pitchFamily="34" charset="0"/>
              </a:rPr>
              <a:t>ProcessInfoAccess.getReadDependentProcessListOnProcess</a:t>
            </a: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a:t>
            </a:r>
            <a:r>
              <a:rPr kumimoji="0" lang="en-US" altLang="zh-CN" sz="1000" b="0" i="0" u="none" strike="noStrike" cap="none" normalizeH="0" baseline="0" dirty="0" err="1" smtClean="0">
                <a:ln>
                  <a:noFill/>
                </a:ln>
                <a:solidFill>
                  <a:schemeClr val="tx1"/>
                </a:solidFill>
                <a:effectLst/>
                <a:latin typeface="Arial Narrow" pitchFamily="34" charset="0"/>
                <a:ea typeface="宋体" pitchFamily="2" charset="-122"/>
                <a:cs typeface="Arial" pitchFamily="34" charset="0"/>
              </a:rPr>
              <a:t>processId</a:t>
            </a: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a:t>
            </a:r>
          </a:p>
          <a:p>
            <a:pPr marL="0" marR="0" lvl="0" indent="0" algn="l" defTabSz="914400" rtl="0" eaLnBrk="1" fontAlgn="base" latinLnBrk="0" hangingPunct="1">
              <a:lnSpc>
                <a:spcPct val="100000"/>
              </a:lnSpc>
              <a:spcBef>
                <a:spcPct val="0"/>
              </a:spcBef>
              <a:buClrTx/>
              <a:buSzTx/>
              <a:buFontTx/>
              <a:buNone/>
              <a:tabLst/>
            </a:pP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merge=merge(</a:t>
            </a:r>
            <a:r>
              <a:rPr kumimoji="0" lang="en-US" altLang="zh-CN" sz="1000" b="0" i="0" u="none" strike="noStrike" cap="none" normalizeH="0" baseline="0" dirty="0" err="1" smtClean="0">
                <a:ln>
                  <a:noFill/>
                </a:ln>
                <a:solidFill>
                  <a:schemeClr val="tx1"/>
                </a:solidFill>
                <a:effectLst/>
                <a:latin typeface="Arial Narrow" pitchFamily="34" charset="0"/>
                <a:ea typeface="宋体" pitchFamily="2" charset="-122"/>
                <a:cs typeface="Arial" pitchFamily="34" charset="0"/>
              </a:rPr>
              <a:t>processWDon</a:t>
            </a: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a:t>
            </a:r>
            <a:r>
              <a:rPr kumimoji="0" lang="en-US" altLang="zh-CN" sz="1000" b="0" i="0" u="none" strike="noStrike" cap="none" normalizeH="0" baseline="0" dirty="0" err="1" smtClean="0">
                <a:ln>
                  <a:noFill/>
                </a:ln>
                <a:solidFill>
                  <a:schemeClr val="tx1"/>
                </a:solidFill>
                <a:effectLst/>
                <a:latin typeface="Arial Narrow" pitchFamily="34" charset="0"/>
                <a:ea typeface="宋体" pitchFamily="2" charset="-122"/>
                <a:cs typeface="Arial" pitchFamily="34" charset="0"/>
              </a:rPr>
              <a:t>processRDon</a:t>
            </a: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a:t>
            </a:r>
          </a:p>
          <a:p>
            <a:pPr marL="0" marR="0" lvl="0" indent="0" algn="l" defTabSz="914400" rtl="0" eaLnBrk="1" fontAlgn="base" latinLnBrk="0" hangingPunct="1">
              <a:lnSpc>
                <a:spcPct val="100000"/>
              </a:lnSpc>
              <a:spcBef>
                <a:spcPct val="0"/>
              </a:spcBef>
              <a:buClrTx/>
              <a:buSzTx/>
              <a:buFontTx/>
              <a:buNone/>
              <a:tabLst/>
            </a:pP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//if there is a process that the current process is dependent on</a:t>
            </a:r>
          </a:p>
          <a:p>
            <a:pPr marL="0" marR="0" lvl="0" indent="0" algn="l" defTabSz="914400" rtl="0" eaLnBrk="1" fontAlgn="base" latinLnBrk="0" hangingPunct="1">
              <a:lnSpc>
                <a:spcPct val="100000"/>
              </a:lnSpc>
              <a:spcBef>
                <a:spcPct val="0"/>
              </a:spcBef>
              <a:buClrTx/>
              <a:buSzTx/>
              <a:buFontTx/>
              <a:buNone/>
              <a:tabLst/>
            </a:pP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if(merge!=null){</a:t>
            </a:r>
          </a:p>
          <a:p>
            <a:pPr marL="0" marR="0" lvl="0" indent="0" algn="l" defTabSz="914400" rtl="0" eaLnBrk="1" fontAlgn="base" latinLnBrk="0" hangingPunct="1">
              <a:lnSpc>
                <a:spcPct val="100000"/>
              </a:lnSpc>
              <a:spcBef>
                <a:spcPct val="0"/>
              </a:spcBef>
              <a:buClrTx/>
              <a:buSzTx/>
              <a:buFontTx/>
              <a:buNone/>
              <a:tabLst/>
            </a:pP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//add edge a ---&gt; b for each dependent process</a:t>
            </a:r>
          </a:p>
          <a:p>
            <a:pPr marL="0" marR="0" lvl="0" indent="0" algn="l" defTabSz="914400" rtl="0" eaLnBrk="1" fontAlgn="base" latinLnBrk="0" hangingPunct="1">
              <a:lnSpc>
                <a:spcPct val="100000"/>
              </a:lnSpc>
              <a:spcBef>
                <a:spcPct val="0"/>
              </a:spcBef>
              <a:buClrTx/>
              <a:buSzTx/>
              <a:buFontTx/>
              <a:buNone/>
              <a:tabLst/>
            </a:pP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for(</a:t>
            </a:r>
            <a:r>
              <a:rPr kumimoji="0" lang="en-US" altLang="zh-CN" sz="1000" b="0" i="0" u="none" strike="noStrike" cap="none" normalizeH="0" baseline="0" dirty="0" err="1" smtClean="0">
                <a:ln>
                  <a:noFill/>
                </a:ln>
                <a:solidFill>
                  <a:schemeClr val="tx1"/>
                </a:solidFill>
                <a:effectLst/>
                <a:latin typeface="Arial Narrow" pitchFamily="34" charset="0"/>
                <a:ea typeface="宋体" pitchFamily="2" charset="-122"/>
                <a:cs typeface="Arial" pitchFamily="34" charset="0"/>
              </a:rPr>
              <a:t>int</a:t>
            </a: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a:t>
            </a:r>
            <a:r>
              <a:rPr kumimoji="0" lang="en-US" altLang="zh-CN" sz="1000" b="0" i="0" u="none" strike="noStrike" cap="none" normalizeH="0" baseline="0" dirty="0" err="1" smtClean="0">
                <a:ln>
                  <a:noFill/>
                </a:ln>
                <a:solidFill>
                  <a:schemeClr val="tx1"/>
                </a:solidFill>
                <a:effectLst/>
                <a:latin typeface="Arial Narrow" pitchFamily="34" charset="0"/>
                <a:ea typeface="宋体" pitchFamily="2" charset="-122"/>
                <a:cs typeface="Arial" pitchFamily="34" charset="0"/>
              </a:rPr>
              <a:t>i</a:t>
            </a: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=0;i&lt;</a:t>
            </a:r>
            <a:r>
              <a:rPr kumimoji="0" lang="en-US" altLang="zh-CN" sz="1000" b="0" i="0" u="none" strike="noStrike" cap="none" normalizeH="0" baseline="0" dirty="0" err="1" smtClean="0">
                <a:ln>
                  <a:noFill/>
                </a:ln>
                <a:solidFill>
                  <a:schemeClr val="tx1"/>
                </a:solidFill>
                <a:effectLst/>
                <a:latin typeface="Arial Narrow" pitchFamily="34" charset="0"/>
                <a:ea typeface="宋体" pitchFamily="2" charset="-122"/>
                <a:cs typeface="Arial" pitchFamily="34" charset="0"/>
              </a:rPr>
              <a:t>merge.size</a:t>
            </a: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a:t>
            </a:r>
            <a:r>
              <a:rPr kumimoji="0" lang="en-US" altLang="zh-CN" sz="1000" b="0" i="0" u="none" strike="noStrike" cap="none" normalizeH="0" baseline="0" dirty="0" err="1" smtClean="0">
                <a:ln>
                  <a:noFill/>
                </a:ln>
                <a:solidFill>
                  <a:schemeClr val="tx1"/>
                </a:solidFill>
                <a:effectLst/>
                <a:latin typeface="Arial Narrow" pitchFamily="34" charset="0"/>
                <a:ea typeface="宋体" pitchFamily="2" charset="-122"/>
                <a:cs typeface="Arial" pitchFamily="34" charset="0"/>
              </a:rPr>
              <a:t>i</a:t>
            </a: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a:t>
            </a:r>
          </a:p>
          <a:p>
            <a:pPr marL="0" marR="0" lvl="0" indent="0" algn="l" defTabSz="914400" rtl="0" eaLnBrk="1" fontAlgn="base" latinLnBrk="0" hangingPunct="1">
              <a:lnSpc>
                <a:spcPct val="100000"/>
              </a:lnSpc>
              <a:spcBef>
                <a:spcPct val="0"/>
              </a:spcBef>
              <a:buClrTx/>
              <a:buSzTx/>
              <a:buFontTx/>
              <a:buNone/>
              <a:tabLst/>
            </a:pP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a:t>
            </a:r>
            <a:r>
              <a:rPr kumimoji="0" lang="en-US" altLang="zh-CN" sz="1000" b="0" i="0" u="none" strike="noStrike" cap="none" normalizeH="0" baseline="0" dirty="0" err="1" smtClean="0">
                <a:ln>
                  <a:noFill/>
                </a:ln>
                <a:solidFill>
                  <a:schemeClr val="tx1"/>
                </a:solidFill>
                <a:effectLst/>
                <a:latin typeface="Arial Narrow" pitchFamily="34" charset="0"/>
                <a:ea typeface="宋体" pitchFamily="2" charset="-122"/>
                <a:cs typeface="Arial" pitchFamily="34" charset="0"/>
              </a:rPr>
              <a:t>g.addEdge</a:t>
            </a: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((String)</a:t>
            </a:r>
            <a:r>
              <a:rPr kumimoji="0" lang="en-US" altLang="zh-CN" sz="1000" b="0" i="0" u="none" strike="noStrike" cap="none" normalizeH="0" baseline="0" dirty="0" err="1" smtClean="0">
                <a:ln>
                  <a:noFill/>
                </a:ln>
                <a:solidFill>
                  <a:schemeClr val="tx1"/>
                </a:solidFill>
                <a:effectLst/>
                <a:latin typeface="Arial Narrow" pitchFamily="34" charset="0"/>
                <a:ea typeface="宋体" pitchFamily="2" charset="-122"/>
                <a:cs typeface="Arial" pitchFamily="34" charset="0"/>
              </a:rPr>
              <a:t>merge.get</a:t>
            </a: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a:t>
            </a:r>
            <a:r>
              <a:rPr kumimoji="0" lang="en-US" altLang="zh-CN" sz="1000" b="0" i="0" u="none" strike="noStrike" cap="none" normalizeH="0" baseline="0" dirty="0" err="1" smtClean="0">
                <a:ln>
                  <a:noFill/>
                </a:ln>
                <a:solidFill>
                  <a:schemeClr val="tx1"/>
                </a:solidFill>
                <a:effectLst/>
                <a:latin typeface="Arial Narrow" pitchFamily="34" charset="0"/>
                <a:ea typeface="宋体" pitchFamily="2" charset="-122"/>
                <a:cs typeface="Arial" pitchFamily="34" charset="0"/>
              </a:rPr>
              <a:t>i</a:t>
            </a: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a:t>
            </a:r>
            <a:r>
              <a:rPr kumimoji="0" lang="en-US" altLang="zh-CN" sz="1000" b="0" i="0" u="none" strike="noStrike" cap="none" normalizeH="0" baseline="0" dirty="0" err="1" smtClean="0">
                <a:ln>
                  <a:noFill/>
                </a:ln>
                <a:solidFill>
                  <a:schemeClr val="tx1"/>
                </a:solidFill>
                <a:effectLst/>
                <a:latin typeface="Arial Narrow" pitchFamily="34" charset="0"/>
                <a:ea typeface="宋体" pitchFamily="2" charset="-122"/>
                <a:cs typeface="Arial" pitchFamily="34" charset="0"/>
              </a:rPr>
              <a:t>processId</a:t>
            </a: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a:t>
            </a:r>
          </a:p>
          <a:p>
            <a:pPr marL="0" marR="0" lvl="0" indent="0" algn="l" defTabSz="914400" rtl="0" eaLnBrk="1" fontAlgn="base" latinLnBrk="0" hangingPunct="1">
              <a:lnSpc>
                <a:spcPct val="100000"/>
              </a:lnSpc>
              <a:spcBef>
                <a:spcPct val="0"/>
              </a:spcBef>
              <a:buClrTx/>
              <a:buSzTx/>
              <a:buFontTx/>
              <a:buNone/>
              <a:tabLst/>
            </a:pP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            }</a:t>
            </a:r>
          </a:p>
          <a:p>
            <a:pPr marL="0" marR="0" lvl="0" indent="0" algn="l" defTabSz="914400" rtl="0" eaLnBrk="1" fontAlgn="base" latinLnBrk="0" hangingPunct="1">
              <a:lnSpc>
                <a:spcPct val="100000"/>
              </a:lnSpc>
              <a:spcBef>
                <a:spcPct val="0"/>
              </a:spcBef>
              <a:buClrTx/>
              <a:buSzTx/>
              <a:buFontTx/>
              <a:buNone/>
              <a:tabLst/>
            </a:pPr>
            <a:r>
              <a:rPr kumimoji="0" lang="en-US" altLang="zh-CN" sz="1000" b="0" i="0" u="none" strike="noStrike" cap="none" normalizeH="0" baseline="0" dirty="0" smtClean="0">
                <a:ln>
                  <a:noFill/>
                </a:ln>
                <a:solidFill>
                  <a:schemeClr val="tx1"/>
                </a:solidFill>
                <a:effectLst/>
                <a:latin typeface="Arial Narrow" pitchFamily="34" charset="0"/>
                <a:ea typeface="宋体" pitchFamily="2" charset="-122"/>
                <a:cs typeface="Arial" pitchFamily="34" charset="0"/>
              </a:rPr>
              <a:t>}</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BA3411E-B406-42AF-B7E9-DD8F74AEB136}" type="slidenum">
              <a:rPr lang="en-US" smtClean="0"/>
              <a:pPr/>
              <a:t>3</a:t>
            </a:fld>
            <a:endParaRPr lang="en-US" dirty="0"/>
          </a:p>
        </p:txBody>
      </p:sp>
      <p:sp>
        <p:nvSpPr>
          <p:cNvPr id="4" name="Content Placeholder 3"/>
          <p:cNvSpPr>
            <a:spLocks noGrp="1"/>
          </p:cNvSpPr>
          <p:nvPr>
            <p:ph sz="quarter" idx="1"/>
          </p:nvPr>
        </p:nvSpPr>
        <p:spPr>
          <a:xfrm>
            <a:off x="457200" y="1219200"/>
            <a:ext cx="8229600" cy="5105400"/>
          </a:xfrm>
        </p:spPr>
        <p:txBody>
          <a:bodyPr>
            <a:normAutofit fontScale="92500" lnSpcReduction="10000"/>
          </a:bodyPr>
          <a:lstStyle/>
          <a:p>
            <a:r>
              <a:rPr lang="en-US" sz="2400" dirty="0" smtClean="0"/>
              <a:t>Processes composed of Web Services do not execute as traditional database transactions.</a:t>
            </a:r>
          </a:p>
          <a:p>
            <a:r>
              <a:rPr lang="en-US" sz="2400" dirty="0" smtClean="0"/>
              <a:t>Relaxed Isolation:  leads to dirty reads and dirty writes among the individual services of a process</a:t>
            </a:r>
          </a:p>
          <a:p>
            <a:endParaRPr lang="en-US" sz="2400" dirty="0" smtClean="0"/>
          </a:p>
          <a:p>
            <a:endParaRPr lang="en-US" sz="2400" dirty="0" smtClean="0"/>
          </a:p>
          <a:p>
            <a:endParaRPr lang="en-US" sz="2400" dirty="0" smtClean="0"/>
          </a:p>
          <a:p>
            <a:endParaRPr lang="en-US" sz="2400" dirty="0" smtClean="0"/>
          </a:p>
          <a:p>
            <a:endParaRPr lang="en-US" sz="2400" dirty="0" smtClean="0"/>
          </a:p>
          <a:p>
            <a:endParaRPr lang="en-US" sz="2400" dirty="0" smtClean="0"/>
          </a:p>
          <a:p>
            <a:r>
              <a:rPr lang="en-US" sz="2400" dirty="0" smtClean="0"/>
              <a:t>Compensation:  a recovery technique to logically undo a process when failure occurs.</a:t>
            </a:r>
          </a:p>
          <a:p>
            <a:r>
              <a:rPr lang="en-US" sz="2400" dirty="0" smtClean="0"/>
              <a:t>Recovery of a single process can affect data consistency for concurrent processes that are accessing shared data.</a:t>
            </a:r>
          </a:p>
        </p:txBody>
      </p:sp>
      <p:graphicFrame>
        <p:nvGraphicFramePr>
          <p:cNvPr id="217090" name="Object 2"/>
          <p:cNvGraphicFramePr>
            <a:graphicFrameLocks noChangeAspect="1"/>
          </p:cNvGraphicFramePr>
          <p:nvPr/>
        </p:nvGraphicFramePr>
        <p:xfrm>
          <a:off x="1066800" y="2514600"/>
          <a:ext cx="6934200" cy="2340836"/>
        </p:xfrm>
        <a:graphic>
          <a:graphicData uri="http://schemas.openxmlformats.org/presentationml/2006/ole">
            <p:oleObj spid="_x0000_s217090" name="Visio" r:id="rId3" imgW="4727740" imgH="2840628" progId="Visio.Drawing.11">
              <p:embed/>
            </p:oleObj>
          </a:graphicData>
        </a:graphic>
      </p:graphicFrame>
      <p:sp>
        <p:nvSpPr>
          <p:cNvPr id="7" name="Title 1"/>
          <p:cNvSpPr>
            <a:spLocks noGrp="1"/>
          </p:cNvSpPr>
          <p:nvPr>
            <p:ph type="title"/>
          </p:nvPr>
        </p:nvSpPr>
        <p:spPr>
          <a:xfrm>
            <a:off x="457200" y="228600"/>
            <a:ext cx="8229600" cy="838200"/>
          </a:xfrm>
        </p:spPr>
        <p:txBody>
          <a:bodyPr>
            <a:normAutofit/>
          </a:bodyPr>
          <a:lstStyle/>
          <a:p>
            <a:r>
              <a:rPr lang="en-US" sz="4000" dirty="0" smtClean="0">
                <a:solidFill>
                  <a:schemeClr val="tx1"/>
                </a:solidFill>
              </a:rPr>
              <a:t>Motivation</a:t>
            </a:r>
            <a:endParaRPr lang="en-US" sz="4000" dirty="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8BA3411E-B406-42AF-B7E9-DD8F74AEB136}" type="slidenum">
              <a:rPr lang="en-US" smtClean="0"/>
              <a:pPr/>
              <a:t>30</a:t>
            </a:fld>
            <a:endParaRPr lang="en-US" dirty="0"/>
          </a:p>
        </p:txBody>
      </p:sp>
      <p:sp>
        <p:nvSpPr>
          <p:cNvPr id="4" name="Content Placeholder 3"/>
          <p:cNvSpPr>
            <a:spLocks noGrp="1"/>
          </p:cNvSpPr>
          <p:nvPr>
            <p:ph sz="quarter" idx="1"/>
          </p:nvPr>
        </p:nvSpPr>
        <p:spPr>
          <a:xfrm>
            <a:off x="457200" y="5486400"/>
            <a:ext cx="8229600" cy="670560"/>
          </a:xfrm>
        </p:spPr>
        <p:txBody>
          <a:bodyPr/>
          <a:lstStyle/>
          <a:p>
            <a:endParaRPr lang="en-US" dirty="0"/>
          </a:p>
        </p:txBody>
      </p:sp>
      <p:graphicFrame>
        <p:nvGraphicFramePr>
          <p:cNvPr id="256002" name="Object 2"/>
          <p:cNvGraphicFramePr>
            <a:graphicFrameLocks noChangeAspect="1"/>
          </p:cNvGraphicFramePr>
          <p:nvPr/>
        </p:nvGraphicFramePr>
        <p:xfrm>
          <a:off x="2286000" y="1524000"/>
          <a:ext cx="3867150" cy="3486150"/>
        </p:xfrm>
        <a:graphic>
          <a:graphicData uri="http://schemas.openxmlformats.org/presentationml/2006/ole">
            <p:oleObj spid="_x0000_s256002" name="Visio" r:id="rId3" imgW="3864653" imgH="3490539" progId="Visio.Drawing.11">
              <p:embed/>
            </p:oleObj>
          </a:graphicData>
        </a:graphic>
      </p:graphicFrame>
      <p:sp>
        <p:nvSpPr>
          <p:cNvPr id="6" name="TextBox 5"/>
          <p:cNvSpPr txBox="1"/>
          <p:nvPr/>
        </p:nvSpPr>
        <p:spPr>
          <a:xfrm>
            <a:off x="1219200" y="533400"/>
            <a:ext cx="5867400" cy="369332"/>
          </a:xfrm>
          <a:prstGeom prst="rect">
            <a:avLst/>
          </a:prstGeom>
          <a:noFill/>
        </p:spPr>
        <p:txBody>
          <a:bodyPr wrap="square" rtlCol="0">
            <a:spAutoFit/>
          </a:bodyPr>
          <a:lstStyle/>
          <a:p>
            <a:r>
              <a:rPr lang="en-US" dirty="0" smtClean="0"/>
              <a:t>The Deletion of Nodes from the Graph using eager approach</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Performance Figures</a:t>
            </a:r>
            <a:endParaRPr lang="en-US" sz="3600" dirty="0"/>
          </a:p>
        </p:txBody>
      </p:sp>
      <p:sp>
        <p:nvSpPr>
          <p:cNvPr id="3" name="Slide Number Placeholder 2"/>
          <p:cNvSpPr>
            <a:spLocks noGrp="1"/>
          </p:cNvSpPr>
          <p:nvPr>
            <p:ph type="sldNum" sz="quarter" idx="12"/>
          </p:nvPr>
        </p:nvSpPr>
        <p:spPr/>
        <p:txBody>
          <a:bodyPr/>
          <a:lstStyle/>
          <a:p>
            <a:fld id="{8BA3411E-B406-42AF-B7E9-DD8F74AEB136}" type="slidenum">
              <a:rPr lang="en-US" smtClean="0"/>
              <a:pPr/>
              <a:t>31</a:t>
            </a:fld>
            <a:endParaRPr lang="en-US" dirty="0"/>
          </a:p>
        </p:txBody>
      </p:sp>
      <p:sp>
        <p:nvSpPr>
          <p:cNvPr id="4" name="Content Placeholder 3"/>
          <p:cNvSpPr>
            <a:spLocks noGrp="1"/>
          </p:cNvSpPr>
          <p:nvPr>
            <p:ph sz="quarter" idx="1"/>
          </p:nvPr>
        </p:nvSpPr>
        <p:spPr>
          <a:xfrm>
            <a:off x="457200" y="5791200"/>
            <a:ext cx="8229600" cy="365760"/>
          </a:xfrm>
        </p:spPr>
        <p:txBody>
          <a:bodyPr>
            <a:normAutofit fontScale="85000" lnSpcReduction="20000"/>
          </a:bodyPr>
          <a:lstStyle/>
          <a:p>
            <a:endParaRPr lang="en-US" dirty="0"/>
          </a:p>
        </p:txBody>
      </p:sp>
      <p:graphicFrame>
        <p:nvGraphicFramePr>
          <p:cNvPr id="6" name="Chart 5"/>
          <p:cNvGraphicFramePr/>
          <p:nvPr/>
        </p:nvGraphicFramePr>
        <p:xfrm>
          <a:off x="152400" y="1295400"/>
          <a:ext cx="4572000" cy="27336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nvGraphicFramePr>
        <p:xfrm>
          <a:off x="4547755" y="1295400"/>
          <a:ext cx="4596245" cy="2736273"/>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normAutofit/>
          </a:bodyPr>
          <a:lstStyle/>
          <a:p>
            <a:fld id="{8BA3411E-B406-42AF-B7E9-DD8F74AEB136}" type="slidenum">
              <a:rPr lang="en-US" smtClean="0"/>
              <a:pPr/>
              <a:t>4</a:t>
            </a:fld>
            <a:endParaRPr lang="en-US" dirty="0"/>
          </a:p>
        </p:txBody>
      </p:sp>
      <p:sp>
        <p:nvSpPr>
          <p:cNvPr id="3" name="Content Placeholder 2"/>
          <p:cNvSpPr>
            <a:spLocks noGrp="1"/>
          </p:cNvSpPr>
          <p:nvPr>
            <p:ph sz="quarter" idx="1"/>
          </p:nvPr>
        </p:nvSpPr>
        <p:spPr>
          <a:xfrm>
            <a:off x="304800" y="5181600"/>
            <a:ext cx="8610600" cy="914400"/>
          </a:xfrm>
        </p:spPr>
        <p:txBody>
          <a:bodyPr>
            <a:normAutofit/>
          </a:bodyPr>
          <a:lstStyle/>
          <a:p>
            <a:r>
              <a:rPr lang="en-US" dirty="0" smtClean="0"/>
              <a:t>Limitation:  Overhead forwarding deltas to a central location for data dependency analysis. </a:t>
            </a:r>
          </a:p>
        </p:txBody>
      </p:sp>
      <p:sp>
        <p:nvSpPr>
          <p:cNvPr id="6" name="Title 1"/>
          <p:cNvSpPr txBox="1">
            <a:spLocks/>
          </p:cNvSpPr>
          <p:nvPr/>
        </p:nvSpPr>
        <p:spPr>
          <a:xfrm>
            <a:off x="228600" y="228600"/>
            <a:ext cx="8915400" cy="838200"/>
          </a:xfrm>
          <a:prstGeom prst="rect">
            <a:avLst/>
          </a:prstGeom>
        </p:spPr>
        <p:txBody>
          <a:bodyPr vert="horz" anchor="b" anchorCtr="0">
            <a:normAutofit/>
          </a:bodyPr>
          <a:lstStyle/>
          <a:p>
            <a:pPr marL="0" marR="0" lvl="0" indent="0" defTabSz="914400" fontAlgn="auto">
              <a:lnSpc>
                <a:spcPct val="100000"/>
              </a:lnSpc>
              <a:spcBef>
                <a:spcPct val="0"/>
              </a:spcBef>
              <a:spcAft>
                <a:spcPts val="0"/>
              </a:spcAft>
              <a:buClrTx/>
              <a:buSzTx/>
              <a:tabLst/>
              <a:defRPr/>
            </a:pPr>
            <a:r>
              <a:rPr lang="en-US" sz="3200" dirty="0" smtClean="0">
                <a:latin typeface="+mj-lt"/>
                <a:ea typeface="+mj-ea"/>
                <a:cs typeface="+mj-cs"/>
              </a:rPr>
              <a:t>Background: The DeltaGrid Project</a:t>
            </a:r>
            <a:endParaRPr lang="en-US" sz="3200" dirty="0">
              <a:latin typeface="+mj-lt"/>
              <a:ea typeface="+mj-ea"/>
              <a:cs typeface="+mj-cs"/>
            </a:endParaRPr>
          </a:p>
        </p:txBody>
      </p:sp>
      <p:graphicFrame>
        <p:nvGraphicFramePr>
          <p:cNvPr id="187395" name="Object 2"/>
          <p:cNvGraphicFramePr>
            <a:graphicFrameLocks noChangeAspect="1"/>
          </p:cNvGraphicFramePr>
          <p:nvPr/>
        </p:nvGraphicFramePr>
        <p:xfrm>
          <a:off x="1828800" y="1447800"/>
          <a:ext cx="5334000" cy="3472656"/>
        </p:xfrm>
        <a:graphic>
          <a:graphicData uri="http://schemas.openxmlformats.org/presentationml/2006/ole">
            <p:oleObj spid="_x0000_s187395" name="Visio" r:id="rId3" imgW="5567696" imgH="3751469" progId="Visio.Drawing.11">
              <p:embed/>
            </p:oleObj>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BA3411E-B406-42AF-B7E9-DD8F74AEB136}" type="slidenum">
              <a:rPr lang="en-US" smtClean="0"/>
              <a:pPr/>
              <a:t>5</a:t>
            </a:fld>
            <a:endParaRPr lang="en-US" dirty="0"/>
          </a:p>
        </p:txBody>
      </p:sp>
      <p:sp>
        <p:nvSpPr>
          <p:cNvPr id="4" name="Content Placeholder 3"/>
          <p:cNvSpPr>
            <a:spLocks noGrp="1"/>
          </p:cNvSpPr>
          <p:nvPr>
            <p:ph sz="quarter" idx="1"/>
          </p:nvPr>
        </p:nvSpPr>
        <p:spPr>
          <a:xfrm>
            <a:off x="457200" y="1219200"/>
            <a:ext cx="8229600" cy="5334000"/>
          </a:xfrm>
        </p:spPr>
        <p:txBody>
          <a:bodyPr>
            <a:normAutofit fontScale="92500" lnSpcReduction="10000"/>
          </a:bodyPr>
          <a:lstStyle/>
          <a:p>
            <a:r>
              <a:rPr lang="en-US" dirty="0" smtClean="0"/>
              <a:t>The primary objective of this research is to develop the concept of Process Execution Agents (</a:t>
            </a:r>
            <a:r>
              <a:rPr lang="en-US" dirty="0" err="1" smtClean="0"/>
              <a:t>PEXAs</a:t>
            </a:r>
            <a:r>
              <a:rPr lang="en-US" dirty="0" smtClean="0"/>
              <a:t>) to achieve a decentralized approach to data dependency analysis in the </a:t>
            </a:r>
            <a:r>
              <a:rPr lang="en-US" dirty="0" err="1" smtClean="0"/>
              <a:t>DeltaGrid</a:t>
            </a:r>
            <a:r>
              <a:rPr lang="en-US" dirty="0" smtClean="0"/>
              <a:t> framework.</a:t>
            </a:r>
          </a:p>
          <a:p>
            <a:endParaRPr lang="en-US" dirty="0" smtClean="0"/>
          </a:p>
          <a:p>
            <a:pPr lvl="1"/>
            <a:r>
              <a:rPr lang="en-US" dirty="0" smtClean="0"/>
              <a:t>Design the initial architecture of PEXAs </a:t>
            </a:r>
            <a:r>
              <a:rPr lang="en-US" sz="2400" dirty="0" smtClean="0"/>
              <a:t>for distributing the storage of deltas and supporting communication among PEXAs for building distributed process dependency graphs.</a:t>
            </a:r>
          </a:p>
          <a:p>
            <a:pPr lvl="1">
              <a:buNone/>
            </a:pPr>
            <a:endParaRPr lang="en-US" dirty="0" smtClean="0"/>
          </a:p>
          <a:p>
            <a:pPr lvl="1"/>
            <a:r>
              <a:rPr lang="en-US" dirty="0" smtClean="0"/>
              <a:t>Develop decentralized approaches for data dependency analysis to enable different ways of processing dependencies based on different assumptions.</a:t>
            </a:r>
          </a:p>
          <a:p>
            <a:pPr lvl="1"/>
            <a:endParaRPr lang="en-US" dirty="0" smtClean="0"/>
          </a:p>
          <a:p>
            <a:pPr lvl="1"/>
            <a:r>
              <a:rPr lang="en-US" dirty="0" smtClean="0"/>
              <a:t>Conduct a performance analysis of the data dependency analysis algorithms.</a:t>
            </a:r>
            <a:endParaRPr lang="en-US" sz="2100" dirty="0"/>
          </a:p>
        </p:txBody>
      </p:sp>
      <p:sp>
        <p:nvSpPr>
          <p:cNvPr id="5" name="Title 1"/>
          <p:cNvSpPr>
            <a:spLocks noGrp="1"/>
          </p:cNvSpPr>
          <p:nvPr>
            <p:ph type="title"/>
          </p:nvPr>
        </p:nvSpPr>
        <p:spPr>
          <a:xfrm>
            <a:off x="457200" y="228600"/>
            <a:ext cx="8229600" cy="838200"/>
          </a:xfrm>
        </p:spPr>
        <p:txBody>
          <a:bodyPr>
            <a:normAutofit/>
          </a:bodyPr>
          <a:lstStyle/>
          <a:p>
            <a:r>
              <a:rPr lang="en-US" sz="4000" dirty="0" smtClean="0"/>
              <a:t>Statement of Objectives</a:t>
            </a:r>
            <a:endParaRPr lang="en-US" sz="4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normAutofit/>
          </a:bodyPr>
          <a:lstStyle/>
          <a:p>
            <a:fld id="{8BA3411E-B406-42AF-B7E9-DD8F74AEB136}" type="slidenum">
              <a:rPr lang="en-US" smtClean="0"/>
              <a:pPr/>
              <a:t>6</a:t>
            </a:fld>
            <a:endParaRPr lang="en-US"/>
          </a:p>
        </p:txBody>
      </p:sp>
      <p:sp>
        <p:nvSpPr>
          <p:cNvPr id="3" name="Content Placeholder 2"/>
          <p:cNvSpPr>
            <a:spLocks noGrp="1"/>
          </p:cNvSpPr>
          <p:nvPr>
            <p:ph sz="quarter" idx="1"/>
          </p:nvPr>
        </p:nvSpPr>
        <p:spPr>
          <a:xfrm>
            <a:off x="457200" y="1295400"/>
            <a:ext cx="8305800" cy="4800600"/>
          </a:xfrm>
        </p:spPr>
        <p:txBody>
          <a:bodyPr>
            <a:normAutofit/>
          </a:bodyPr>
          <a:lstStyle/>
          <a:p>
            <a:pPr>
              <a:lnSpc>
                <a:spcPct val="80000"/>
              </a:lnSpc>
            </a:pPr>
            <a:r>
              <a:rPr lang="en-US" altLang="zh-CN" sz="2200" dirty="0" smtClean="0">
                <a:ea typeface="ＭＳ Ｐゴシック" pitchFamily="-106" charset="-128"/>
                <a:cs typeface="Arial" charset="0"/>
              </a:rPr>
              <a:t>Advanced Transaction Models</a:t>
            </a:r>
          </a:p>
          <a:p>
            <a:pPr lvl="1">
              <a:lnSpc>
                <a:spcPct val="80000"/>
              </a:lnSpc>
            </a:pPr>
            <a:r>
              <a:rPr lang="en-US" altLang="zh-CN" sz="1800" dirty="0" smtClean="0">
                <a:ea typeface="ＭＳ Ｐゴシック" pitchFamily="-106" charset="-128"/>
                <a:cs typeface="Arial" charset="0"/>
              </a:rPr>
              <a:t>Sagas defined compensation </a:t>
            </a:r>
          </a:p>
          <a:p>
            <a:pPr lvl="1">
              <a:lnSpc>
                <a:spcPct val="80000"/>
              </a:lnSpc>
            </a:pPr>
            <a:r>
              <a:rPr lang="en-US" altLang="zh-CN" sz="1800" dirty="0" smtClean="0">
                <a:ea typeface="ＭＳ Ｐゴシック" pitchFamily="-106" charset="-128"/>
                <a:cs typeface="Arial" charset="0"/>
              </a:rPr>
              <a:t>Multi-level and flexible transactions.</a:t>
            </a:r>
          </a:p>
          <a:p>
            <a:pPr>
              <a:lnSpc>
                <a:spcPct val="80000"/>
              </a:lnSpc>
            </a:pPr>
            <a:r>
              <a:rPr lang="en-US" altLang="zh-CN" sz="2200" dirty="0" smtClean="0">
                <a:ea typeface="ＭＳ Ｐゴシック" pitchFamily="-106" charset="-128"/>
                <a:cs typeface="Arial" charset="0"/>
              </a:rPr>
              <a:t>Transactional Workflow</a:t>
            </a:r>
            <a:endParaRPr lang="en-US" altLang="zh-CN" sz="2200" dirty="0" smtClean="0">
              <a:solidFill>
                <a:srgbClr val="FF0000"/>
              </a:solidFill>
              <a:ea typeface="ＭＳ Ｐゴシック" pitchFamily="-106" charset="-128"/>
              <a:cs typeface="Arial" charset="0"/>
            </a:endParaRPr>
          </a:p>
          <a:p>
            <a:pPr lvl="1">
              <a:lnSpc>
                <a:spcPct val="80000"/>
              </a:lnSpc>
            </a:pPr>
            <a:r>
              <a:rPr lang="en-US" altLang="zh-CN" sz="1800" dirty="0" smtClean="0">
                <a:ea typeface="ＭＳ Ｐゴシック" pitchFamily="-106" charset="-128"/>
                <a:cs typeface="Arial" charset="0"/>
              </a:rPr>
              <a:t>The </a:t>
            </a:r>
            <a:r>
              <a:rPr lang="en-US" altLang="zh-CN" sz="1800" dirty="0" err="1" smtClean="0">
                <a:ea typeface="ＭＳ Ｐゴシック" pitchFamily="-106" charset="-128"/>
                <a:cs typeface="Arial" charset="0"/>
              </a:rPr>
              <a:t>ConTract</a:t>
            </a:r>
            <a:r>
              <a:rPr lang="en-US" altLang="zh-CN" sz="1800" dirty="0" smtClean="0">
                <a:ea typeface="ＭＳ Ｐゴシック" pitchFamily="-106" charset="-128"/>
                <a:cs typeface="Arial" charset="0"/>
              </a:rPr>
              <a:t> Model (compensation + pre/post conditions) </a:t>
            </a:r>
          </a:p>
          <a:p>
            <a:pPr lvl="1">
              <a:lnSpc>
                <a:spcPct val="80000"/>
              </a:lnSpc>
            </a:pPr>
            <a:r>
              <a:rPr lang="en-US" altLang="zh-CN" sz="1800" dirty="0" smtClean="0">
                <a:ea typeface="ＭＳ Ｐゴシック" pitchFamily="-106" charset="-128"/>
                <a:cs typeface="Arial" charset="0"/>
              </a:rPr>
              <a:t>METEOR,  CREW,  WAMO </a:t>
            </a:r>
          </a:p>
          <a:p>
            <a:pPr>
              <a:lnSpc>
                <a:spcPct val="80000"/>
              </a:lnSpc>
            </a:pPr>
            <a:r>
              <a:rPr lang="en-US" altLang="zh-CN" sz="2200" dirty="0" smtClean="0">
                <a:ea typeface="ＭＳ Ｐゴシック" pitchFamily="-106" charset="-128"/>
                <a:cs typeface="Arial" charset="0"/>
              </a:rPr>
              <a:t>Transactional Aspects of Service Composition</a:t>
            </a:r>
          </a:p>
          <a:p>
            <a:pPr lvl="1">
              <a:lnSpc>
                <a:spcPct val="80000"/>
              </a:lnSpc>
            </a:pPr>
            <a:r>
              <a:rPr lang="en-US" altLang="zh-CN" sz="1800" dirty="0" smtClean="0">
                <a:ea typeface="ＭＳ Ｐゴシック" pitchFamily="-106" charset="-128"/>
                <a:cs typeface="Arial" charset="0"/>
              </a:rPr>
              <a:t>Web Services</a:t>
            </a:r>
          </a:p>
          <a:p>
            <a:pPr lvl="1">
              <a:lnSpc>
                <a:spcPct val="80000"/>
              </a:lnSpc>
            </a:pPr>
            <a:r>
              <a:rPr lang="en-US" altLang="zh-CN" sz="1800" dirty="0" smtClean="0">
                <a:ea typeface="ＭＳ Ｐゴシック" pitchFamily="-106" charset="-128"/>
                <a:cs typeface="Arial" charset="0"/>
              </a:rPr>
              <a:t>Business Process Execution Language (BPEL)</a:t>
            </a:r>
          </a:p>
          <a:p>
            <a:pPr lvl="1">
              <a:lnSpc>
                <a:spcPct val="80000"/>
              </a:lnSpc>
            </a:pPr>
            <a:r>
              <a:rPr lang="en-US" altLang="zh-CN" sz="1800" dirty="0" smtClean="0">
                <a:ea typeface="ＭＳ Ｐゴシック" pitchFamily="-106" charset="-128"/>
                <a:cs typeface="Arial" charset="0"/>
              </a:rPr>
              <a:t>WS- Coordination, WS-Transactions and WS-Business Activity</a:t>
            </a:r>
          </a:p>
          <a:p>
            <a:pPr>
              <a:lnSpc>
                <a:spcPct val="80000"/>
              </a:lnSpc>
            </a:pPr>
            <a:r>
              <a:rPr lang="en-US" altLang="zh-CN" sz="2200" dirty="0" smtClean="0">
                <a:ea typeface="ＭＳ Ｐゴシック" pitchFamily="-106" charset="-128"/>
                <a:cs typeface="Arial" charset="0"/>
              </a:rPr>
              <a:t>In this Research</a:t>
            </a:r>
          </a:p>
          <a:p>
            <a:pPr lvl="1">
              <a:lnSpc>
                <a:spcPct val="80000"/>
              </a:lnSpc>
            </a:pPr>
            <a:r>
              <a:rPr lang="en-US" altLang="zh-CN" sz="1800" dirty="0" smtClean="0">
                <a:ea typeface="ＭＳ Ｐゴシック" pitchFamily="-106" charset="-128"/>
                <a:cs typeface="Arial" charset="0"/>
              </a:rPr>
              <a:t>Decentralize the management of data changes within the environment</a:t>
            </a:r>
          </a:p>
          <a:p>
            <a:pPr lvl="1">
              <a:lnSpc>
                <a:spcPct val="80000"/>
              </a:lnSpc>
            </a:pPr>
            <a:r>
              <a:rPr lang="en-US" altLang="zh-CN" sz="1800" dirty="0" smtClean="0">
                <a:ea typeface="ＭＳ Ｐゴシック" pitchFamily="-106" charset="-128"/>
                <a:cs typeface="Arial" charset="0"/>
              </a:rPr>
              <a:t>Decentralized Process Execution Agents dynamically analyze data dependencies from streaming database log files</a:t>
            </a:r>
          </a:p>
          <a:p>
            <a:pPr lvl="1">
              <a:lnSpc>
                <a:spcPct val="80000"/>
              </a:lnSpc>
            </a:pPr>
            <a:r>
              <a:rPr lang="en-US" altLang="zh-CN" sz="1800" dirty="0" smtClean="0">
                <a:ea typeface="ＭＳ Ｐゴシック" pitchFamily="-106" charset="-128"/>
                <a:cs typeface="Arial" charset="0"/>
              </a:rPr>
              <a:t>Decentralized approaches to discovering dependencies that can be used to enhance recovery techniques.</a:t>
            </a:r>
          </a:p>
        </p:txBody>
      </p:sp>
      <p:sp>
        <p:nvSpPr>
          <p:cNvPr id="6" name="Title 1"/>
          <p:cNvSpPr txBox="1">
            <a:spLocks/>
          </p:cNvSpPr>
          <p:nvPr/>
        </p:nvSpPr>
        <p:spPr>
          <a:xfrm>
            <a:off x="457200" y="228600"/>
            <a:ext cx="8229600" cy="838200"/>
          </a:xfrm>
          <a:prstGeom prst="rect">
            <a:avLst/>
          </a:prstGeom>
        </p:spPr>
        <p:txBody>
          <a:bodyPr vert="horz"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olidFill>
                <a:effectLst/>
                <a:uLnTx/>
                <a:uFillTx/>
                <a:latin typeface="+mj-lt"/>
                <a:ea typeface="+mj-ea"/>
                <a:cs typeface="+mj-cs"/>
              </a:rPr>
              <a:t>Related</a:t>
            </a:r>
            <a:r>
              <a:rPr kumimoji="0" lang="en-US" sz="4000" b="0" i="0" u="none" strike="noStrike" kern="1200" cap="none" spc="0" normalizeH="0" noProof="0" dirty="0" smtClean="0">
                <a:ln>
                  <a:noFill/>
                </a:ln>
                <a:solidFill>
                  <a:schemeClr val="tx2"/>
                </a:solidFill>
                <a:effectLst/>
                <a:uLnTx/>
                <a:uFillTx/>
                <a:latin typeface="+mj-lt"/>
                <a:ea typeface="+mj-ea"/>
                <a:cs typeface="+mj-cs"/>
              </a:rPr>
              <a:t> Work</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48481" name="Object 1"/>
          <p:cNvGraphicFramePr>
            <a:graphicFrameLocks noChangeAspect="1"/>
          </p:cNvGraphicFramePr>
          <p:nvPr/>
        </p:nvGraphicFramePr>
        <p:xfrm>
          <a:off x="381000" y="1524000"/>
          <a:ext cx="4476023" cy="4114800"/>
        </p:xfrm>
        <a:graphic>
          <a:graphicData uri="http://schemas.openxmlformats.org/presentationml/2006/ole">
            <p:oleObj spid="_x0000_s148481" name="Visio" r:id="rId3" imgW="2714752" imgH="2498694" progId="Visio.Drawing.11">
              <p:embed/>
            </p:oleObj>
          </a:graphicData>
        </a:graphic>
      </p:graphicFrame>
      <p:sp>
        <p:nvSpPr>
          <p:cNvPr id="5" name="Slide Number Placeholder 4"/>
          <p:cNvSpPr>
            <a:spLocks noGrp="1"/>
          </p:cNvSpPr>
          <p:nvPr>
            <p:ph type="sldNum" sz="quarter" idx="12"/>
          </p:nvPr>
        </p:nvSpPr>
        <p:spPr/>
        <p:txBody>
          <a:bodyPr>
            <a:normAutofit/>
          </a:bodyPr>
          <a:lstStyle/>
          <a:p>
            <a:fld id="{8BA3411E-B406-42AF-B7E9-DD8F74AEB136}" type="slidenum">
              <a:rPr lang="en-US" smtClean="0"/>
              <a:pPr/>
              <a:t>7</a:t>
            </a:fld>
            <a:endParaRPr lang="en-US"/>
          </a:p>
        </p:txBody>
      </p:sp>
      <p:sp>
        <p:nvSpPr>
          <p:cNvPr id="12" name="Content Placeholder 2"/>
          <p:cNvSpPr>
            <a:spLocks noGrp="1"/>
          </p:cNvSpPr>
          <p:nvPr>
            <p:ph sz="quarter" idx="1"/>
          </p:nvPr>
        </p:nvSpPr>
        <p:spPr>
          <a:xfrm>
            <a:off x="4953000" y="1295400"/>
            <a:ext cx="4038600" cy="4495800"/>
          </a:xfrm>
        </p:spPr>
        <p:txBody>
          <a:bodyPr>
            <a:normAutofit lnSpcReduction="10000"/>
          </a:bodyPr>
          <a:lstStyle/>
          <a:p>
            <a:pPr>
              <a:buNone/>
            </a:pPr>
            <a:endParaRPr lang="en-US" altLang="zh-CN" sz="2000" dirty="0" smtClean="0">
              <a:ea typeface="宋体" pitchFamily="-106" charset="-122"/>
            </a:endParaRPr>
          </a:p>
          <a:p>
            <a:r>
              <a:rPr lang="en-US" altLang="zh-CN" sz="2000" dirty="0" smtClean="0">
                <a:ea typeface="宋体" pitchFamily="-106" charset="-122"/>
              </a:rPr>
              <a:t>Controls the execution of processes composed of web/grid services.</a:t>
            </a:r>
          </a:p>
          <a:p>
            <a:r>
              <a:rPr lang="en-US" altLang="zh-CN" sz="2000" dirty="0" smtClean="0">
                <a:ea typeface="宋体" pitchFamily="-106" charset="-122"/>
              </a:rPr>
              <a:t>Captures information about data changes caused by service execution using Delta Enabled Grid Service (DEGS) *.</a:t>
            </a:r>
          </a:p>
          <a:p>
            <a:r>
              <a:rPr lang="en-US" altLang="zh-CN" sz="2000" dirty="0" smtClean="0">
                <a:ea typeface="宋体" pitchFamily="-106" charset="-122"/>
              </a:rPr>
              <a:t>Constructs local </a:t>
            </a:r>
            <a:r>
              <a:rPr lang="en-US" altLang="zh-CN" sz="2000" b="1" dirty="0" smtClean="0">
                <a:ea typeface="宋体" pitchFamily="-106" charset="-122"/>
              </a:rPr>
              <a:t>process dependency graphs</a:t>
            </a:r>
            <a:r>
              <a:rPr lang="en-US" altLang="zh-CN" sz="2000" dirty="0" smtClean="0">
                <a:ea typeface="宋体" pitchFamily="-106" charset="-122"/>
              </a:rPr>
              <a:t>.</a:t>
            </a:r>
          </a:p>
          <a:p>
            <a:r>
              <a:rPr lang="en-US" altLang="zh-CN" sz="2000" dirty="0" smtClean="0">
                <a:ea typeface="宋体" pitchFamily="-106" charset="-122"/>
              </a:rPr>
              <a:t>Communicates with other PEXAs about data dependencies to construct global views of process dependencies.</a:t>
            </a:r>
          </a:p>
          <a:p>
            <a:endParaRPr lang="en-US" altLang="zh-CN" sz="2000" dirty="0" smtClean="0">
              <a:ea typeface="宋体" pitchFamily="-106" charset="-122"/>
            </a:endParaRPr>
          </a:p>
          <a:p>
            <a:endParaRPr lang="en-US" dirty="0"/>
          </a:p>
        </p:txBody>
      </p:sp>
      <p:sp>
        <p:nvSpPr>
          <p:cNvPr id="8" name="Title 1"/>
          <p:cNvSpPr txBox="1">
            <a:spLocks/>
          </p:cNvSpPr>
          <p:nvPr/>
        </p:nvSpPr>
        <p:spPr>
          <a:xfrm>
            <a:off x="457200" y="0"/>
            <a:ext cx="8229600" cy="1066800"/>
          </a:xfrm>
          <a:prstGeom prst="rect">
            <a:avLst/>
          </a:prstGeom>
        </p:spPr>
        <p:txBody>
          <a:bodyPr vert="horz" anchor="b" anchorCtr="0">
            <a:normAutofit fontScale="925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tx2"/>
                </a:solidFill>
                <a:effectLst/>
                <a:uLnTx/>
                <a:uFillTx/>
                <a:latin typeface="+mj-lt"/>
                <a:ea typeface="+mj-ea"/>
                <a:cs typeface="+mj-cs"/>
              </a:rPr>
              <a:t>Decentralized Process Execution Agents (PEXAs)</a:t>
            </a:r>
            <a:endParaRPr kumimoji="0" lang="en-US" sz="3600" b="0" i="0" u="none" strike="noStrike" kern="1200" cap="none" spc="0" normalizeH="0" baseline="0" noProof="0" dirty="0">
              <a:ln>
                <a:noFill/>
              </a:ln>
              <a:solidFill>
                <a:schemeClr val="tx2"/>
              </a:solidFill>
              <a:effectLst/>
              <a:uLnTx/>
              <a:uFillTx/>
              <a:latin typeface="+mj-lt"/>
              <a:ea typeface="+mj-ea"/>
              <a:cs typeface="+mj-cs"/>
            </a:endParaRPr>
          </a:p>
        </p:txBody>
      </p:sp>
      <p:sp>
        <p:nvSpPr>
          <p:cNvPr id="10" name="TextBox 9"/>
          <p:cNvSpPr txBox="1"/>
          <p:nvPr/>
        </p:nvSpPr>
        <p:spPr>
          <a:xfrm>
            <a:off x="457200" y="5791200"/>
            <a:ext cx="8305800" cy="553998"/>
          </a:xfrm>
          <a:prstGeom prst="rect">
            <a:avLst/>
          </a:prstGeom>
          <a:noFill/>
        </p:spPr>
        <p:txBody>
          <a:bodyPr wrap="square" rtlCol="0">
            <a:spAutoFit/>
          </a:bodyPr>
          <a:lstStyle/>
          <a:p>
            <a:r>
              <a:rPr lang="en-US" dirty="0" smtClean="0"/>
              <a:t>* </a:t>
            </a:r>
            <a:r>
              <a:rPr lang="en-US" sz="1200" dirty="0" smtClean="0"/>
              <a:t>Urban, S. D., Xiao, Y., Blake, L., &amp; Dietrich, S. W. (2009). Monitoring Data Dependencies In Concurrent Process Execution through Delta-Enabled Grid Services. </a:t>
            </a:r>
            <a:r>
              <a:rPr lang="en-US" sz="1200" i="1" dirty="0" smtClean="0"/>
              <a:t>International Journal of Web and Grid Services, 5(1), 85-106. </a:t>
            </a:r>
            <a:endParaRPr lang="en-US" sz="1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BA3411E-B406-42AF-B7E9-DD8F74AEB136}" type="slidenum">
              <a:rPr lang="en-US" smtClean="0"/>
              <a:pPr/>
              <a:t>8</a:t>
            </a:fld>
            <a:endParaRPr lang="en-US" dirty="0"/>
          </a:p>
        </p:txBody>
      </p:sp>
      <p:sp>
        <p:nvSpPr>
          <p:cNvPr id="4" name="Content Placeholder 3"/>
          <p:cNvSpPr>
            <a:spLocks noGrp="1"/>
          </p:cNvSpPr>
          <p:nvPr>
            <p:ph sz="quarter" idx="1"/>
          </p:nvPr>
        </p:nvSpPr>
        <p:spPr>
          <a:xfrm>
            <a:off x="457200" y="5257800"/>
            <a:ext cx="8229600" cy="746760"/>
          </a:xfrm>
        </p:spPr>
        <p:txBody>
          <a:bodyPr>
            <a:normAutofit fontScale="92500" lnSpcReduction="20000"/>
          </a:bodyPr>
          <a:lstStyle/>
          <a:p>
            <a:r>
              <a:rPr lang="en-US" dirty="0" smtClean="0"/>
              <a:t>This thesis used the same procedures to discover data dependencies from the previous work using this structure.</a:t>
            </a:r>
            <a:endParaRPr lang="en-US" dirty="0"/>
          </a:p>
        </p:txBody>
      </p:sp>
      <p:sp>
        <p:nvSpPr>
          <p:cNvPr id="5" name="Title 1"/>
          <p:cNvSpPr txBox="1">
            <a:spLocks/>
          </p:cNvSpPr>
          <p:nvPr/>
        </p:nvSpPr>
        <p:spPr>
          <a:xfrm>
            <a:off x="457200" y="228600"/>
            <a:ext cx="8229600" cy="838200"/>
          </a:xfrm>
          <a:prstGeom prst="rect">
            <a:avLst/>
          </a:prstGeom>
        </p:spPr>
        <p:txBody>
          <a:bodyPr vert="horz"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olidFill>
                <a:effectLst/>
                <a:uLnTx/>
                <a:uFillTx/>
                <a:latin typeface="+mj-lt"/>
                <a:ea typeface="+mj-ea"/>
                <a:cs typeface="+mj-cs"/>
              </a:rPr>
              <a:t>Delta Object Schedule</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pic>
        <p:nvPicPr>
          <p:cNvPr id="6" name="Picture 3"/>
          <p:cNvPicPr>
            <a:picLocks noChangeAspect="1" noChangeArrowheads="1"/>
          </p:cNvPicPr>
          <p:nvPr/>
        </p:nvPicPr>
        <p:blipFill>
          <a:blip r:embed="rId2" cstate="print"/>
          <a:srcRect/>
          <a:stretch>
            <a:fillRect/>
          </a:stretch>
        </p:blipFill>
        <p:spPr bwMode="auto">
          <a:xfrm>
            <a:off x="1143000" y="1295400"/>
            <a:ext cx="6324600" cy="3969695"/>
          </a:xfrm>
          <a:prstGeom prst="rect">
            <a:avLst/>
          </a:prstGeom>
          <a:noFill/>
          <a:ln w="9525">
            <a:noFill/>
            <a:miter lim="800000"/>
            <a:headEnd/>
            <a:tailEnd/>
          </a:ln>
        </p:spPr>
      </p:pic>
      <p:sp>
        <p:nvSpPr>
          <p:cNvPr id="9" name="TextBox 8"/>
          <p:cNvSpPr txBox="1"/>
          <p:nvPr/>
        </p:nvSpPr>
        <p:spPr>
          <a:xfrm>
            <a:off x="457200" y="5791200"/>
            <a:ext cx="8305800" cy="553998"/>
          </a:xfrm>
          <a:prstGeom prst="rect">
            <a:avLst/>
          </a:prstGeom>
          <a:noFill/>
        </p:spPr>
        <p:txBody>
          <a:bodyPr wrap="square" rtlCol="0">
            <a:spAutoFit/>
          </a:bodyPr>
          <a:lstStyle/>
          <a:p>
            <a:r>
              <a:rPr lang="en-US" dirty="0" smtClean="0"/>
              <a:t>* </a:t>
            </a:r>
            <a:r>
              <a:rPr lang="en-US" sz="1200" dirty="0" smtClean="0"/>
              <a:t>Xiao, Y. (2006). Using deltas to analyze data dependencies and semantic correctness in the recovery of concurrent process execution. </a:t>
            </a:r>
            <a:r>
              <a:rPr lang="en-US" sz="1200" i="1" dirty="0" smtClean="0"/>
              <a:t>Ph.D. Dissertation</a:t>
            </a:r>
            <a:r>
              <a:rPr lang="en-US" sz="1200" dirty="0" smtClean="0"/>
              <a:t>, Arizona State Univ., Tempe, AZ</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83297" name="Object 1"/>
          <p:cNvGraphicFramePr>
            <a:graphicFrameLocks noChangeAspect="1"/>
          </p:cNvGraphicFramePr>
          <p:nvPr/>
        </p:nvGraphicFramePr>
        <p:xfrm>
          <a:off x="381001" y="1143000"/>
          <a:ext cx="8382000" cy="4910539"/>
        </p:xfrm>
        <a:graphic>
          <a:graphicData uri="http://schemas.openxmlformats.org/presentationml/2006/ole">
            <p:oleObj spid="_x0000_s183297" name="Visio" r:id="rId3" imgW="6448806" imgH="3772144" progId="Visio.Drawing.11">
              <p:embed/>
            </p:oleObj>
          </a:graphicData>
        </a:graphic>
      </p:graphicFrame>
      <p:sp>
        <p:nvSpPr>
          <p:cNvPr id="5" name="Slide Number Placeholder 4"/>
          <p:cNvSpPr>
            <a:spLocks noGrp="1"/>
          </p:cNvSpPr>
          <p:nvPr>
            <p:ph type="sldNum" sz="quarter" idx="12"/>
          </p:nvPr>
        </p:nvSpPr>
        <p:spPr/>
        <p:txBody>
          <a:bodyPr>
            <a:normAutofit/>
          </a:bodyPr>
          <a:lstStyle/>
          <a:p>
            <a:fld id="{8BA3411E-B406-42AF-B7E9-DD8F74AEB136}" type="slidenum">
              <a:rPr lang="en-US" smtClean="0"/>
              <a:pPr/>
              <a:t>9</a:t>
            </a:fld>
            <a:endParaRPr lang="en-US" dirty="0"/>
          </a:p>
        </p:txBody>
      </p:sp>
      <p:sp>
        <p:nvSpPr>
          <p:cNvPr id="7" name="Title 1"/>
          <p:cNvSpPr txBox="1">
            <a:spLocks/>
          </p:cNvSpPr>
          <p:nvPr/>
        </p:nvSpPr>
        <p:spPr>
          <a:xfrm>
            <a:off x="457200" y="152400"/>
            <a:ext cx="8229600" cy="914400"/>
          </a:xfrm>
          <a:prstGeom prst="rect">
            <a:avLst/>
          </a:prstGeom>
        </p:spPr>
        <p:txBody>
          <a:bodyPr vert="horz" anchor="b" anchorCtr="0">
            <a:normAutofit fontScale="77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2"/>
                </a:solidFill>
                <a:effectLst/>
                <a:uLnTx/>
                <a:uFillTx/>
                <a:latin typeface="+mj-lt"/>
                <a:ea typeface="+mj-ea"/>
                <a:cs typeface="+mj-cs"/>
              </a:rPr>
              <a:t>Decentralized</a:t>
            </a:r>
            <a:r>
              <a:rPr kumimoji="0" lang="en-US" sz="4000" b="0" i="0" u="none" strike="noStrike" kern="1200" cap="none" spc="0" normalizeH="0" noProof="0" dirty="0" smtClean="0">
                <a:ln>
                  <a:noFill/>
                </a:ln>
                <a:solidFill>
                  <a:schemeClr val="tx2"/>
                </a:solidFill>
                <a:effectLst/>
                <a:uLnTx/>
                <a:uFillTx/>
                <a:latin typeface="+mj-lt"/>
                <a:ea typeface="+mj-ea"/>
                <a:cs typeface="+mj-cs"/>
              </a:rPr>
              <a:t> Process Execution Agents</a:t>
            </a:r>
            <a:endParaRPr kumimoji="0" lang="en-US" sz="4000" b="0" i="0" u="none" strike="noStrike" kern="1200" cap="none" spc="0" normalizeH="0" baseline="0" noProof="0" dirty="0">
              <a:ln>
                <a:noFill/>
              </a:ln>
              <a:solidFill>
                <a:schemeClr val="tx2"/>
              </a:solidFill>
              <a:effectLst/>
              <a:uLnTx/>
              <a:uFillTx/>
              <a:latin typeface="+mj-lt"/>
              <a:ea typeface="+mj-ea"/>
              <a:cs typeface="+mj-cs"/>
            </a:endParaRPr>
          </a:p>
        </p:txBody>
      </p:sp>
      <p:sp>
        <p:nvSpPr>
          <p:cNvPr id="6" name="TextBox 5"/>
          <p:cNvSpPr txBox="1"/>
          <p:nvPr/>
        </p:nvSpPr>
        <p:spPr>
          <a:xfrm>
            <a:off x="457200" y="5943600"/>
            <a:ext cx="8305800" cy="461665"/>
          </a:xfrm>
          <a:prstGeom prst="rect">
            <a:avLst/>
          </a:prstGeom>
          <a:noFill/>
        </p:spPr>
        <p:txBody>
          <a:bodyPr wrap="square" rtlCol="0">
            <a:spAutoFit/>
          </a:bodyPr>
          <a:lstStyle/>
          <a:p>
            <a:r>
              <a:rPr lang="en-US" sz="1200" dirty="0" smtClean="0"/>
              <a:t>* Urban, S. D., Liu, Z., &amp; Gao, L. (2009b). Decentralized Data Dependency Analysis for Concurrent Process Execution. </a:t>
            </a:r>
            <a:r>
              <a:rPr lang="en-US" sz="1200" i="1" dirty="0" smtClean="0"/>
              <a:t>Middleware for Web Service Workshop, Auckland</a:t>
            </a:r>
            <a:r>
              <a:rPr lang="en-US" sz="1200" dirty="0" smtClean="0"/>
              <a:t>, New Zealand.</a:t>
            </a:r>
            <a:endParaRPr lang="en-US" sz="12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Decentralized Data Dependency Analysis for Concurrent Process Execution&amp;quot;&quot;/&gt;&lt;property id=&quot;20307&quot; value=&quot;256&quot;/&gt;&lt;/object&gt;&lt;object type=&quot;3&quot; unique_id=&quot;10005&quot;&gt;&lt;property id=&quot;20148&quot; value=&quot;5&quot;/&gt;&lt;property id=&quot;20300&quot; value=&quot;Slide 2 - &amp;quot;Presentation Overview&amp;quot;&quot;/&gt;&lt;property id=&quot;20307&quot; value=&quot;263&quot;/&gt;&lt;/object&gt;&lt;object type=&quot;3&quot; unique_id=&quot;10006&quot;&gt;&lt;property id=&quot;20148&quot; value=&quot;5&quot;/&gt;&lt;property id=&quot;20300&quot; value=&quot;Slide 3 - &amp;quot;Motivation&amp;quot;&quot;/&gt;&lt;property id=&quot;20307&quot; value=&quot;264&quot;/&gt;&lt;/object&gt;&lt;object type=&quot;3&quot; unique_id=&quot;10007&quot;&gt;&lt;property id=&quot;20148&quot; value=&quot;5&quot;/&gt;&lt;property id=&quot;20300&quot; value=&quot;Slide 7 - &amp;quot;Related Work&amp;quot;&quot;/&gt;&lt;property id=&quot;20307&quot; value=&quot;265&quot;/&gt;&lt;/object&gt;&lt;object type=&quot;3&quot; unique_id=&quot;10008&quot;&gt;&lt;property id=&quot;20148&quot; value=&quot;5&quot;/&gt;&lt;property id=&quot;20300&quot; value=&quot;Slide 5 - &amp;quot;Delta-Enabled Grid Services (DEGS)&amp;quot;&quot;/&gt;&lt;property id=&quot;20307&quot; value=&quot;266&quot;/&gt;&lt;/object&gt;&lt;object type=&quot;3&quot; unique_id=&quot;10010&quot;&gt;&lt;property id=&quot;20148&quot; value=&quot;5&quot;/&gt;&lt;property id=&quot;20300&quot; value=&quot;Slide 9&quot;/&gt;&lt;property id=&quot;20307&quot; value=&quot;257&quot;/&gt;&lt;/object&gt;&lt;object type=&quot;3&quot; unique_id=&quot;10011&quot;&gt;&lt;property id=&quot;20148&quot; value=&quot;5&quot;/&gt;&lt;property id=&quot;20300&quot; value=&quot;Slide 10&quot;/&gt;&lt;property id=&quot;20307&quot; value=&quot;261&quot;/&gt;&lt;/object&gt;&lt;object type=&quot;3&quot; unique_id=&quot;10012&quot;&gt;&lt;property id=&quot;20148&quot; value=&quot;5&quot;/&gt;&lt;property id=&quot;20300&quot; value=&quot;Slide 11&quot;/&gt;&lt;property id=&quot;20307&quot; value=&quot;260&quot;/&gt;&lt;/object&gt;&lt;object type=&quot;3&quot; unique_id=&quot;10013&quot;&gt;&lt;property id=&quot;20148&quot; value=&quot;5&quot;/&gt;&lt;property id=&quot;20300&quot; value=&quot;Slide 13&quot;/&gt;&lt;property id=&quot;20307&quot; value=&quot;262&quot;/&gt;&lt;/object&gt;&lt;object type=&quot;3&quot; unique_id=&quot;10014&quot;&gt;&lt;property id=&quot;20148&quot; value=&quot;5&quot;/&gt;&lt;property id=&quot;20300&quot; value=&quot;Slide 8&quot;/&gt;&lt;property id=&quot;20307&quot; value=&quot;258&quot;/&gt;&lt;/object&gt;&lt;object type=&quot;3&quot; unique_id=&quot;10093&quot;&gt;&lt;property id=&quot;20148&quot; value=&quot;5&quot;/&gt;&lt;property id=&quot;20300&quot; value=&quot;Slide 12 - &amp;quot;Distributed Graph Construction Issues&amp;quot;&quot;/&gt;&lt;property id=&quot;20307&quot; value=&quot;268&quot;/&gt;&lt;/object&gt;&lt;object type=&quot;3&quot; unique_id=&quot;10178&quot;&gt;&lt;property id=&quot;20148&quot; value=&quot;5&quot;/&gt;&lt;property id=&quot;20300&quot; value=&quot;Slide 14 - &amp;quot;Contributions&amp;quot;&quot;/&gt;&lt;property id=&quot;20307&quot; value=&quot;269&quot;/&gt;&lt;/object&gt;&lt;object type=&quot;3&quot; unique_id=&quot;10179&quot;&gt;&lt;property id=&quot;20148&quot; value=&quot;5&quot;/&gt;&lt;property id=&quot;20300&quot; value=&quot;Slide 15 - &amp;quot;Future Research Directions&amp;quot;&quot;/&gt;&lt;property id=&quot;20307&quot; value=&quot;270&quot;/&gt;&lt;/object&gt;&lt;object type=&quot;3&quot; unique_id=&quot;10196&quot;&gt;&lt;property id=&quot;20148&quot; value=&quot;5&quot;/&gt;&lt;property id=&quot;20300&quot; value=&quot;Slide 4 - &amp;quot;Overview of Our Research&amp;quot;&quot;/&gt;&lt;property id=&quot;20307&quot; value=&quot;271&quot;/&gt;&lt;/object&gt;&lt;object type=&quot;3&quot; unique_id=&quot;10429&quot;&gt;&lt;property id=&quot;20148&quot; value=&quot;5&quot;/&gt;&lt;property id=&quot;20300&quot; value=&quot;Slide 6 - &amp;quot;Global Delta Object Schedule&amp;quot;&quot;/&gt;&lt;property id=&quot;20307&quot; value=&quot;272&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Origin</Template>
  <TotalTime>6943</TotalTime>
  <Words>2199</Words>
  <Application>Microsoft Office PowerPoint</Application>
  <PresentationFormat>On-screen Show (4:3)</PresentationFormat>
  <Paragraphs>430</Paragraphs>
  <Slides>31</Slides>
  <Notes>4</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31</vt:i4>
      </vt:variant>
    </vt:vector>
  </HeadingPairs>
  <TitlesOfParts>
    <vt:vector size="35" baseType="lpstr">
      <vt:lpstr>Origin</vt:lpstr>
      <vt:lpstr>Visio</vt:lpstr>
      <vt:lpstr>Slide</vt:lpstr>
      <vt:lpstr>Microsoft Office Visio Drawing</vt:lpstr>
      <vt:lpstr>Decentralized Data Dependency Analysis for Concurrent Process Execution*</vt:lpstr>
      <vt:lpstr>Overview</vt:lpstr>
      <vt:lpstr>Motivation</vt:lpstr>
      <vt:lpstr>Slide 4</vt:lpstr>
      <vt:lpstr>Statement of Objectives</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Thank you!  Questions?</vt:lpstr>
      <vt:lpstr>Slide 25</vt:lpstr>
      <vt:lpstr>Slide 26</vt:lpstr>
      <vt:lpstr>The Lazy Algorithm</vt:lpstr>
      <vt:lpstr>The Recovery Algorithm</vt:lpstr>
      <vt:lpstr>The Eager Algorithm</vt:lpstr>
      <vt:lpstr>Slide 30</vt:lpstr>
      <vt:lpstr>Performance Figures</vt:lpstr>
    </vt:vector>
  </TitlesOfParts>
  <Company>Texas Tech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ziao</dc:creator>
  <cp:lastModifiedBy>ziao</cp:lastModifiedBy>
  <cp:revision>382</cp:revision>
  <dcterms:created xsi:type="dcterms:W3CDTF">2009-08-29T04:42:42Z</dcterms:created>
  <dcterms:modified xsi:type="dcterms:W3CDTF">2009-10-26T23:21:40Z</dcterms:modified>
</cp:coreProperties>
</file>